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F3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EFF3E9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37" autoAdjust="0"/>
    <p:restoredTop sz="96096" autoAdjust="0"/>
  </p:normalViewPr>
  <p:slideViewPr>
    <p:cSldViewPr>
      <p:cViewPr>
        <p:scale>
          <a:sx n="80" d="100"/>
          <a:sy n="80" d="100"/>
        </p:scale>
        <p:origin x="-1104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title>
      <c:tx>
        <c:rich>
          <a:bodyPr rot="0"/>
          <a:lstStyle/>
          <a:p>
            <a:pPr>
              <a:defRPr sz="1400" b="0" i="0" u="none" strike="noStrike">
                <a:solidFill>
                  <a:srgbClr val="FFFFFF"/>
                </a:solidFill>
                <a:latin typeface="Calibri"/>
              </a:defRPr>
            </a:pPr>
            <a:r>
              <a:rPr lang="el-GR" sz="1400" b="0" i="0" u="none" strike="noStrike">
                <a:solidFill>
                  <a:srgbClr val="FFFFFF"/>
                </a:solidFill>
                <a:latin typeface="Calibri"/>
              </a:rPr>
              <a:t>Γ΄Τάξη 15ου Δημοτικού Σχολείου</a:t>
            </a:r>
          </a:p>
        </c:rich>
      </c:tx>
      <c:layout>
        <c:manualLayout>
          <c:xMode val="edge"/>
          <c:yMode val="edge"/>
          <c:x val="0.28973900000000002"/>
          <c:y val="0"/>
          <c:w val="0.42052100000000009"/>
          <c:h val="6.1923600000000016E-2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5.3816100000000019E-2"/>
          <c:y val="6.1923600000000016E-2"/>
          <c:w val="0.93729000000000018"/>
          <c:h val="0.8880100000000000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28575" cap="rnd">
              <a:solidFill>
                <a:srgbClr val="F1A73A"/>
              </a:solidFill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rgbClr val="F1A73A"/>
              </a:solidFill>
              <a:ln w="9525" cap="flat">
                <a:solidFill>
                  <a:srgbClr val="F1A73A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sz="900" b="0" i="0" u="none" strike="noStrike">
                    <a:solidFill>
                      <a:srgbClr val="404040"/>
                    </a:solidFill>
                    <a:latin typeface="Calibri"/>
                  </a:defRPr>
                </a:pPr>
                <a:endParaRPr lang="el-GR"/>
              </a:p>
            </c:txPr>
            <c:dLblPos val="t"/>
            <c:showVal val="1"/>
          </c:dLbls>
          <c:cat>
            <c:strRef>
              <c:f>Sheet1!$B$1:$L$1</c:f>
              <c:strCache>
                <c:ptCount val="11"/>
                <c:pt idx="0">
                  <c:v>2η Ιανουαρίου</c:v>
                </c:pt>
                <c:pt idx="1">
                  <c:v>3η Ιανουαρίου</c:v>
                </c:pt>
                <c:pt idx="2">
                  <c:v>4η Ιανουρίου</c:v>
                </c:pt>
                <c:pt idx="3">
                  <c:v>1η Φεβρουαρίου</c:v>
                </c:pt>
                <c:pt idx="4">
                  <c:v>2η Φεβρουαρίου</c:v>
                </c:pt>
                <c:pt idx="5">
                  <c:v>3η Φεβρουαρίου</c:v>
                </c:pt>
                <c:pt idx="6">
                  <c:v>4η Φεβρουαρίου</c:v>
                </c:pt>
                <c:pt idx="7">
                  <c:v>1η Μαρτίου</c:v>
                </c:pt>
                <c:pt idx="8">
                  <c:v>2η Μαρτίου</c:v>
                </c:pt>
                <c:pt idx="9">
                  <c:v>3η Μαρτίου</c:v>
                </c:pt>
                <c:pt idx="10">
                  <c:v>4η Μαρτίου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7"/>
                <c:pt idx="0">
                  <c:v>100</c:v>
                </c:pt>
                <c:pt idx="1">
                  <c:v>120</c:v>
                </c:pt>
                <c:pt idx="2">
                  <c:v>125</c:v>
                </c:pt>
                <c:pt idx="3">
                  <c:v>150</c:v>
                </c:pt>
                <c:pt idx="4">
                  <c:v>130</c:v>
                </c:pt>
                <c:pt idx="5">
                  <c:v>160</c:v>
                </c:pt>
                <c:pt idx="6">
                  <c:v>145</c:v>
                </c:pt>
              </c:numCache>
            </c:numRef>
          </c:val>
        </c:ser>
        <c:marker val="1"/>
        <c:axId val="185440896"/>
        <c:axId val="185458688"/>
      </c:lineChart>
      <c:catAx>
        <c:axId val="185440896"/>
        <c:scaling>
          <c:orientation val="minMax"/>
        </c:scaling>
        <c:axPos val="b"/>
        <c:numFmt formatCode="General" sourceLinked="0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1" i="0" u="none" strike="noStrike">
                <a:solidFill>
                  <a:srgbClr val="C00000"/>
                </a:solidFill>
                <a:latin typeface="Calibri"/>
              </a:defRPr>
            </a:pPr>
            <a:endParaRPr lang="el-GR"/>
          </a:p>
        </c:txPr>
        <c:crossAx val="185458688"/>
        <c:crosses val="autoZero"/>
        <c:auto val="1"/>
        <c:lblAlgn val="ctr"/>
        <c:lblOffset val="100"/>
        <c:noMultiLvlLbl val="1"/>
      </c:catAx>
      <c:valAx>
        <c:axId val="185458688"/>
        <c:scaling>
          <c:orientation val="minMax"/>
          <c:max val="200"/>
          <c:min val="60"/>
        </c:scaling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el-GR"/>
          </a:p>
        </c:txPr>
        <c:crossAx val="185440896"/>
        <c:crosses val="autoZero"/>
        <c:crossBetween val="between"/>
        <c:majorUnit val="35"/>
        <c:minorUnit val="1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Διευκρίνιση Θοδωρής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(1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354330" y="1426464"/>
            <a:ext cx="8435342" cy="500336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2000"/>
              </a:spcBef>
              <a:defRPr sz="2400"/>
            </a:lvl1pPr>
            <a:lvl2pPr marL="702128" indent="-244928">
              <a:lnSpc>
                <a:spcPts val="2800"/>
              </a:lnSpc>
              <a:spcBef>
                <a:spcPts val="2000"/>
              </a:spcBef>
              <a:defRPr sz="2400"/>
            </a:lvl2pPr>
            <a:lvl3pPr marL="1143000" indent="-228600">
              <a:lnSpc>
                <a:spcPts val="2800"/>
              </a:lnSpc>
              <a:spcBef>
                <a:spcPts val="2000"/>
              </a:spcBef>
              <a:defRPr sz="2400"/>
            </a:lvl3pPr>
            <a:lvl4pPr marL="1645920" indent="-274320">
              <a:lnSpc>
                <a:spcPts val="2800"/>
              </a:lnSpc>
              <a:spcBef>
                <a:spcPts val="2000"/>
              </a:spcBef>
              <a:defRPr sz="2400"/>
            </a:lvl4pPr>
            <a:lvl5pPr marL="2103120" indent="-274320">
              <a:lnSpc>
                <a:spcPts val="2800"/>
              </a:lnSpc>
              <a:spcBef>
                <a:spcPts val="2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0" y="-8165"/>
            <a:ext cx="9144000" cy="751115"/>
          </a:xfrm>
          <a:prstGeom prst="rect">
            <a:avLst/>
          </a:prstGeom>
        </p:spPr>
        <p:txBody>
          <a:bodyPr lIns="53999" tIns="53999" rIns="53999" bIns="53999"/>
          <a:lstStyle/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(1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ody Level One…"/>
          <p:cNvSpPr txBox="1">
            <a:spLocks noGrp="1"/>
          </p:cNvSpPr>
          <p:nvPr>
            <p:ph type="body" idx="1"/>
          </p:nvPr>
        </p:nvSpPr>
        <p:spPr>
          <a:xfrm>
            <a:off x="354330" y="960119"/>
            <a:ext cx="8435342" cy="546971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2000"/>
              </a:spcBef>
              <a:defRPr sz="2400"/>
            </a:lvl1pPr>
            <a:lvl2pPr marL="702128" indent="-244928">
              <a:lnSpc>
                <a:spcPts val="2800"/>
              </a:lnSpc>
              <a:spcBef>
                <a:spcPts val="2000"/>
              </a:spcBef>
              <a:defRPr sz="2400"/>
            </a:lvl2pPr>
            <a:lvl3pPr marL="1143000" indent="-228600">
              <a:lnSpc>
                <a:spcPts val="2800"/>
              </a:lnSpc>
              <a:spcBef>
                <a:spcPts val="2000"/>
              </a:spcBef>
              <a:defRPr sz="2400"/>
            </a:lvl3pPr>
            <a:lvl4pPr marL="1645920" indent="-274320">
              <a:lnSpc>
                <a:spcPts val="2800"/>
              </a:lnSpc>
              <a:spcBef>
                <a:spcPts val="2000"/>
              </a:spcBef>
              <a:defRPr sz="2400"/>
            </a:lvl4pPr>
            <a:lvl5pPr marL="2103120" indent="-274320">
              <a:lnSpc>
                <a:spcPts val="2800"/>
              </a:lnSpc>
              <a:spcBef>
                <a:spcPts val="2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0" y="-8165"/>
            <a:ext cx="9144000" cy="751115"/>
          </a:xfrm>
          <a:prstGeom prst="rect">
            <a:avLst/>
          </a:prstGeom>
        </p:spPr>
        <p:txBody>
          <a:bodyPr lIns="53999" tIns="53999" rIns="53999" bIns="53999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Learning objectives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4329" y="1559380"/>
            <a:ext cx="4046222" cy="487045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2000"/>
              </a:spcBef>
              <a:defRPr sz="2400"/>
            </a:lvl1pPr>
            <a:lvl2pPr marL="768927" indent="-311727">
              <a:lnSpc>
                <a:spcPts val="2800"/>
              </a:lnSpc>
              <a:spcBef>
                <a:spcPts val="2000"/>
              </a:spcBef>
              <a:defRPr sz="2400"/>
            </a:lvl2pPr>
            <a:lvl3pPr marL="1163781" indent="-249381">
              <a:lnSpc>
                <a:spcPts val="2800"/>
              </a:lnSpc>
              <a:spcBef>
                <a:spcPts val="2000"/>
              </a:spcBef>
              <a:defRPr sz="2400"/>
            </a:lvl3pPr>
            <a:lvl4pPr marL="1620981" indent="-249381">
              <a:lnSpc>
                <a:spcPts val="2800"/>
              </a:lnSpc>
              <a:spcBef>
                <a:spcPts val="2000"/>
              </a:spcBef>
              <a:defRPr sz="2400"/>
            </a:lvl4pPr>
            <a:lvl5pPr marL="2078181" indent="-249381">
              <a:lnSpc>
                <a:spcPts val="2800"/>
              </a:lnSpc>
              <a:spcBef>
                <a:spcPts val="2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Title Text"/>
          <p:cNvSpPr txBox="1">
            <a:spLocks noGrp="1"/>
          </p:cNvSpPr>
          <p:nvPr>
            <p:ph type="title"/>
          </p:nvPr>
        </p:nvSpPr>
        <p:spPr>
          <a:xfrm>
            <a:off x="0" y="-8165"/>
            <a:ext cx="9144000" cy="75111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131368" y="2662779"/>
            <a:ext cx="5830713" cy="1235938"/>
          </a:xfrm>
          <a:prstGeom prst="rect">
            <a:avLst/>
          </a:prstGeom>
        </p:spPr>
        <p:txBody>
          <a:bodyPr lIns="41511" tIns="41511" rIns="41511" bIns="41511" anchor="b"/>
          <a:lstStyle>
            <a:lvl1pPr algn="r" defTabSz="457683">
              <a:defRPr sz="52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31368" y="3898715"/>
            <a:ext cx="5830713" cy="823482"/>
          </a:xfrm>
          <a:prstGeom prst="rect">
            <a:avLst/>
          </a:prstGeom>
        </p:spPr>
        <p:txBody>
          <a:bodyPr lIns="41511" tIns="41511" rIns="41511" bIns="41511"/>
          <a:lstStyle>
            <a:lvl1pPr marL="0" indent="0" algn="r" defTabSz="457683">
              <a:spcBef>
                <a:spcPts val="900"/>
              </a:spcBef>
              <a:buSzTx/>
              <a:buFontTx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78012" algn="r" defTabSz="457683">
              <a:spcBef>
                <a:spcPts val="900"/>
              </a:spcBef>
              <a:buSzTx/>
              <a:buFontTx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756025" algn="r" defTabSz="457683">
              <a:spcBef>
                <a:spcPts val="900"/>
              </a:spcBef>
              <a:buSzTx/>
              <a:buFontTx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134039" algn="r" defTabSz="457683">
              <a:spcBef>
                <a:spcPts val="900"/>
              </a:spcBef>
              <a:buSzTx/>
              <a:buFontTx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512051" algn="r" defTabSz="457683">
              <a:spcBef>
                <a:spcPts val="900"/>
              </a:spcBef>
              <a:buSzTx/>
              <a:buFontTx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59797" y="5425121"/>
            <a:ext cx="202284" cy="210023"/>
          </a:xfrm>
          <a:prstGeom prst="rect">
            <a:avLst/>
          </a:prstGeom>
        </p:spPr>
        <p:txBody>
          <a:bodyPr lIns="41511" tIns="41511" rIns="41511" bIns="41511"/>
          <a:lstStyle>
            <a:lvl1pPr defTabSz="553560">
              <a:defRPr sz="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6"/>
          <p:cNvGrpSpPr/>
          <p:nvPr/>
        </p:nvGrpSpPr>
        <p:grpSpPr>
          <a:xfrm>
            <a:off x="-1" y="851253"/>
            <a:ext cx="9152650" cy="5154903"/>
            <a:chOff x="0" y="0"/>
            <a:chExt cx="9152648" cy="5154901"/>
          </a:xfrm>
        </p:grpSpPr>
        <p:sp>
          <p:nvSpPr>
            <p:cNvPr id="128" name="Straight Connector 19"/>
            <p:cNvSpPr/>
            <p:nvPr/>
          </p:nvSpPr>
          <p:spPr>
            <a:xfrm>
              <a:off x="7034905" y="6356"/>
              <a:ext cx="915267" cy="5148546"/>
            </a:xfrm>
            <a:prstGeom prst="line">
              <a:avLst/>
            </a:prstGeom>
            <a:noFill/>
            <a:ln w="317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29" name="Straight Connector 20"/>
            <p:cNvSpPr/>
            <p:nvPr/>
          </p:nvSpPr>
          <p:spPr>
            <a:xfrm flipH="1">
              <a:off x="5574217" y="2770124"/>
              <a:ext cx="3576048" cy="2384778"/>
            </a:xfrm>
            <a:prstGeom prst="line">
              <a:avLst/>
            </a:prstGeom>
            <a:noFill/>
            <a:ln w="317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0" name="Rectangle 23"/>
            <p:cNvSpPr/>
            <p:nvPr/>
          </p:nvSpPr>
          <p:spPr>
            <a:xfrm>
              <a:off x="6892620" y="-1"/>
              <a:ext cx="2257646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1" name="Rectangle 25"/>
            <p:cNvSpPr/>
            <p:nvPr/>
          </p:nvSpPr>
          <p:spPr>
            <a:xfrm>
              <a:off x="7209393" y="-1"/>
              <a:ext cx="1943256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2" name="Isosceles Triangle 23"/>
            <p:cNvSpPr/>
            <p:nvPr/>
          </p:nvSpPr>
          <p:spPr>
            <a:xfrm>
              <a:off x="6705585" y="2294598"/>
              <a:ext cx="2447063" cy="2860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3" name="Rectangle 27"/>
            <p:cNvSpPr/>
            <p:nvPr/>
          </p:nvSpPr>
          <p:spPr>
            <a:xfrm>
              <a:off x="7007496" y="-1"/>
              <a:ext cx="2142770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4" name="Rectangle 28"/>
            <p:cNvSpPr/>
            <p:nvPr/>
          </p:nvSpPr>
          <p:spPr>
            <a:xfrm>
              <a:off x="8181778" y="-1"/>
              <a:ext cx="968486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5" name="Rectangle 29"/>
            <p:cNvSpPr/>
            <p:nvPr/>
          </p:nvSpPr>
          <p:spPr>
            <a:xfrm>
              <a:off x="8212008" y="-1"/>
              <a:ext cx="938257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6" name="Isosceles Triangle 27"/>
            <p:cNvSpPr/>
            <p:nvPr/>
          </p:nvSpPr>
          <p:spPr>
            <a:xfrm>
              <a:off x="7786106" y="2701397"/>
              <a:ext cx="1364159" cy="2453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7" name="Isosceles Triangle 28"/>
            <p:cNvSpPr/>
            <p:nvPr/>
          </p:nvSpPr>
          <p:spPr>
            <a:xfrm>
              <a:off x="-1" y="3019208"/>
              <a:ext cx="336869" cy="213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59797" y="5425121"/>
            <a:ext cx="202284" cy="210023"/>
          </a:xfrm>
          <a:prstGeom prst="rect">
            <a:avLst/>
          </a:prstGeom>
        </p:spPr>
        <p:txBody>
          <a:bodyPr lIns="41511" tIns="41511" rIns="41511" bIns="41511"/>
          <a:lstStyle>
            <a:lvl1pPr defTabSz="553560">
              <a:defRPr sz="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6"/>
          <p:cNvGrpSpPr/>
          <p:nvPr/>
        </p:nvGrpSpPr>
        <p:grpSpPr>
          <a:xfrm>
            <a:off x="-1" y="851253"/>
            <a:ext cx="9152650" cy="5154903"/>
            <a:chOff x="0" y="0"/>
            <a:chExt cx="9152648" cy="5154901"/>
          </a:xfrm>
        </p:grpSpPr>
        <p:sp>
          <p:nvSpPr>
            <p:cNvPr id="146" name="Straight Connector 19"/>
            <p:cNvSpPr/>
            <p:nvPr/>
          </p:nvSpPr>
          <p:spPr>
            <a:xfrm>
              <a:off x="7034905" y="6356"/>
              <a:ext cx="915267" cy="5148546"/>
            </a:xfrm>
            <a:prstGeom prst="line">
              <a:avLst/>
            </a:prstGeom>
            <a:noFill/>
            <a:ln w="317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7" name="Straight Connector 20"/>
            <p:cNvSpPr/>
            <p:nvPr/>
          </p:nvSpPr>
          <p:spPr>
            <a:xfrm flipH="1">
              <a:off x="5574217" y="2770124"/>
              <a:ext cx="3576048" cy="2384778"/>
            </a:xfrm>
            <a:prstGeom prst="line">
              <a:avLst/>
            </a:prstGeom>
            <a:noFill/>
            <a:ln w="317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8" name="Rectangle 23"/>
            <p:cNvSpPr/>
            <p:nvPr/>
          </p:nvSpPr>
          <p:spPr>
            <a:xfrm>
              <a:off x="6892620" y="-1"/>
              <a:ext cx="2257646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9" name="Rectangle 25"/>
            <p:cNvSpPr/>
            <p:nvPr/>
          </p:nvSpPr>
          <p:spPr>
            <a:xfrm>
              <a:off x="7209393" y="-1"/>
              <a:ext cx="1943256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0" name="Isosceles Triangle 23"/>
            <p:cNvSpPr/>
            <p:nvPr/>
          </p:nvSpPr>
          <p:spPr>
            <a:xfrm>
              <a:off x="6705585" y="2294598"/>
              <a:ext cx="2447063" cy="2860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1" name="Rectangle 27"/>
            <p:cNvSpPr/>
            <p:nvPr/>
          </p:nvSpPr>
          <p:spPr>
            <a:xfrm>
              <a:off x="7007496" y="-1"/>
              <a:ext cx="2142770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2" name="Rectangle 28"/>
            <p:cNvSpPr/>
            <p:nvPr/>
          </p:nvSpPr>
          <p:spPr>
            <a:xfrm>
              <a:off x="8181778" y="-1"/>
              <a:ext cx="968486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3" name="Rectangle 29"/>
            <p:cNvSpPr/>
            <p:nvPr/>
          </p:nvSpPr>
          <p:spPr>
            <a:xfrm>
              <a:off x="8212008" y="-1"/>
              <a:ext cx="938257" cy="515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4" name="Isosceles Triangle 27"/>
            <p:cNvSpPr/>
            <p:nvPr/>
          </p:nvSpPr>
          <p:spPr>
            <a:xfrm>
              <a:off x="7786106" y="2701397"/>
              <a:ext cx="1364159" cy="2453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5" name="Isosceles Triangle 28"/>
            <p:cNvSpPr/>
            <p:nvPr/>
          </p:nvSpPr>
          <p:spPr>
            <a:xfrm>
              <a:off x="-1" y="3019208"/>
              <a:ext cx="336869" cy="213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508480" y="1315258"/>
            <a:ext cx="6453600" cy="991573"/>
          </a:xfrm>
          <a:prstGeom prst="rect">
            <a:avLst/>
          </a:prstGeom>
        </p:spPr>
        <p:txBody>
          <a:bodyPr lIns="41511" tIns="41511" rIns="41511" bIns="41511" anchor="t"/>
          <a:lstStyle>
            <a:lvl1pPr algn="l" defTabSz="457683">
              <a:defRPr sz="34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480" y="2479642"/>
            <a:ext cx="6453600" cy="2913435"/>
          </a:xfrm>
          <a:prstGeom prst="rect">
            <a:avLst/>
          </a:prstGeom>
        </p:spPr>
        <p:txBody>
          <a:bodyPr lIns="41511" tIns="41511" rIns="41511" bIns="41511"/>
          <a:lstStyle>
            <a:lvl1pPr marL="324011" indent="-324011" defTabSz="457683">
              <a:spcBef>
                <a:spcPts val="900"/>
              </a:spcBef>
              <a:buClr>
                <a:srgbClr val="90C226"/>
              </a:buClr>
              <a:buSzPct val="80000"/>
              <a:buFontTx/>
              <a:buChar char="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68792" indent="-290779" defTabSz="457683">
              <a:spcBef>
                <a:spcPts val="900"/>
              </a:spcBef>
              <a:buClr>
                <a:srgbClr val="90C226"/>
              </a:buClr>
              <a:buSzPct val="80000"/>
              <a:buFontTx/>
              <a:buChar char="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0943" indent="-274917" defTabSz="457683">
              <a:spcBef>
                <a:spcPts val="900"/>
              </a:spcBef>
              <a:buClr>
                <a:srgbClr val="90C226"/>
              </a:buClr>
              <a:buSzPct val="80000"/>
              <a:buFontTx/>
              <a:buChar char="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70049" indent="-336010" defTabSz="457683">
              <a:spcBef>
                <a:spcPts val="900"/>
              </a:spcBef>
              <a:buClr>
                <a:srgbClr val="90C226"/>
              </a:buClr>
              <a:buSzPct val="80000"/>
              <a:buFontTx/>
              <a:buChar char="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48062" indent="-336010" defTabSz="457683">
              <a:spcBef>
                <a:spcPts val="900"/>
              </a:spcBef>
              <a:buClr>
                <a:srgbClr val="90C226"/>
              </a:buClr>
              <a:buSzPct val="80000"/>
              <a:buFontTx/>
              <a:buChar char="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59797" y="5425121"/>
            <a:ext cx="202284" cy="210023"/>
          </a:xfrm>
          <a:prstGeom prst="rect">
            <a:avLst/>
          </a:prstGeom>
        </p:spPr>
        <p:txBody>
          <a:bodyPr lIns="41511" tIns="41511" rIns="41511" bIns="41511"/>
          <a:lstStyle>
            <a:lvl1pPr defTabSz="553560">
              <a:defRPr sz="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1143000" y="1699021"/>
            <a:ext cx="6858000" cy="1790776"/>
          </a:xfrm>
          <a:prstGeom prst="rect">
            <a:avLst/>
          </a:prstGeom>
        </p:spPr>
        <p:txBody>
          <a:bodyPr lIns="34275" tIns="34275" rIns="34275" bIns="34275" anchor="b"/>
          <a:lstStyle>
            <a:lvl1pPr>
              <a:lnSpc>
                <a:spcPct val="90000"/>
              </a:lnSpc>
              <a:defRPr sz="6000">
                <a:solidFill>
                  <a:srgbClr val="002F4A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558777"/>
            <a:ext cx="6858000" cy="1241776"/>
          </a:xfrm>
          <a:prstGeom prst="rect">
            <a:avLst/>
          </a:prstGeom>
        </p:spPr>
        <p:txBody>
          <a:bodyPr lIns="34275" tIns="34275" rIns="34275" bIns="34275"/>
          <a:lstStyle>
            <a:lvl1pPr marL="22860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22860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22860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2860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9598" y="5659450"/>
            <a:ext cx="235734" cy="225415"/>
          </a:xfrm>
          <a:prstGeom prst="rect">
            <a:avLst/>
          </a:prstGeom>
        </p:spPr>
        <p:txBody>
          <a:bodyPr lIns="34275" tIns="34275" rIns="34275" bIns="34275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4 - Θέση κειμένου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3 - Θέση κειμένου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2 - Θέση εικόνας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wpbs.kmaked.eu/index.php/material/material-4" TargetMode="Externa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VxyxywShewI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pbs.kmaked.eu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swpbs.kmaked@gmail.com" TargetMode="External"/><Relationship Id="rId2" Type="http://schemas.openxmlformats.org/officeDocument/2006/relationships/hyperlink" Target="http://www.swpbs.kmaked.eu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3 - Εικόνα" descr="3 - Εικόνα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0"/>
            <a:ext cx="4644009" cy="466268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1 - Τίτλος"/>
          <p:cNvSpPr txBox="1">
            <a:spLocks noGrp="1"/>
          </p:cNvSpPr>
          <p:nvPr>
            <p:ph type="ctrTitle"/>
          </p:nvPr>
        </p:nvSpPr>
        <p:spPr>
          <a:xfrm>
            <a:off x="1187624" y="4005064"/>
            <a:ext cx="7772401" cy="147002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t>Σχολικό Σύστημα Προώθησης</a:t>
            </a:r>
            <a:br/>
            <a:r>
              <a:t>Θετικής Συμπεριφοράς</a:t>
            </a:r>
          </a:p>
        </p:txBody>
      </p:sp>
      <p:sp>
        <p:nvSpPr>
          <p:cNvPr id="179" name="2 - Υπότιτλος"/>
          <p:cNvSpPr txBox="1">
            <a:spLocks noGrp="1"/>
          </p:cNvSpPr>
          <p:nvPr>
            <p:ph type="subTitle" sz="quarter" idx="1"/>
          </p:nvPr>
        </p:nvSpPr>
        <p:spPr>
          <a:xfrm>
            <a:off x="4932039" y="5589239"/>
            <a:ext cx="3952530" cy="960513"/>
          </a:xfrm>
          <a:prstGeom prst="rect">
            <a:avLst/>
          </a:prstGeom>
        </p:spPr>
        <p:txBody>
          <a:bodyPr/>
          <a:lstStyle/>
          <a:p>
            <a:pPr defTabSz="832104">
              <a:lnSpc>
                <a:spcPct val="80000"/>
              </a:lnSpc>
              <a:spcBef>
                <a:spcPts val="500"/>
              </a:spcBef>
              <a:defRPr sz="2184"/>
            </a:pPr>
            <a:endParaRPr/>
          </a:p>
          <a:p>
            <a:pPr algn="r" defTabSz="832104">
              <a:lnSpc>
                <a:spcPct val="80000"/>
              </a:lnSpc>
              <a:spcBef>
                <a:spcPts val="400"/>
              </a:spcBef>
              <a:defRPr sz="1820"/>
            </a:pPr>
            <a:r>
              <a:t>Θοδωρής Γούτας &amp; Πέτρος Κλιάπης</a:t>
            </a:r>
            <a:endParaRPr sz="2457"/>
          </a:p>
          <a:p>
            <a:pPr algn="r" defTabSz="832104">
              <a:lnSpc>
                <a:spcPct val="80000"/>
              </a:lnSpc>
              <a:spcBef>
                <a:spcPts val="400"/>
              </a:spcBef>
              <a:defRPr sz="1820"/>
            </a:pPr>
            <a:r>
              <a:t>Θεσσαλονίκη Οκτώβρης 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Οφέλη προγράμματος στην Ελλάδα"/>
          <p:cNvSpPr txBox="1">
            <a:spLocks noGrp="1"/>
          </p:cNvSpPr>
          <p:nvPr>
            <p:ph type="title"/>
          </p:nvPr>
        </p:nvSpPr>
        <p:spPr>
          <a:xfrm>
            <a:off x="2985189" y="274638"/>
            <a:ext cx="5701612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86384">
              <a:defRPr sz="3784"/>
            </a:lvl1pPr>
          </a:lstStyle>
          <a:p>
            <a:r>
              <a:t>Οφέλη προγράμματος στην Ελλάδα</a:t>
            </a:r>
          </a:p>
        </p:txBody>
      </p:sp>
      <p:grpSp>
        <p:nvGrpSpPr>
          <p:cNvPr id="292" name="Diagram 2"/>
          <p:cNvGrpSpPr/>
          <p:nvPr/>
        </p:nvGrpSpPr>
        <p:grpSpPr>
          <a:xfrm>
            <a:off x="1671863" y="1666213"/>
            <a:ext cx="5306014" cy="3769522"/>
            <a:chOff x="0" y="-431181"/>
            <a:chExt cx="5306013" cy="3769520"/>
          </a:xfrm>
        </p:grpSpPr>
        <p:grpSp>
          <p:nvGrpSpPr>
            <p:cNvPr id="282" name="Group"/>
            <p:cNvGrpSpPr/>
            <p:nvPr/>
          </p:nvGrpSpPr>
          <p:grpSpPr>
            <a:xfrm>
              <a:off x="462824" y="-431182"/>
              <a:ext cx="4843190" cy="1805554"/>
              <a:chOff x="0" y="-431181"/>
              <a:chExt cx="4843188" cy="1805552"/>
            </a:xfrm>
          </p:grpSpPr>
          <p:sp>
            <p:nvSpPr>
              <p:cNvPr id="280" name="Shape"/>
              <p:cNvSpPr/>
              <p:nvPr/>
            </p:nvSpPr>
            <p:spPr>
              <a:xfrm rot="10800000">
                <a:off x="0" y="8772"/>
                <a:ext cx="4843189" cy="92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36" y="0"/>
                    </a:lnTo>
                    <a:lnTo>
                      <a:pt x="21600" y="10800"/>
                    </a:lnTo>
                    <a:lnTo>
                      <a:pt x="1953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F92"/>
              </a:solidFill>
              <a:ln w="127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914912">
                  <a:lnSpc>
                    <a:spcPct val="90000"/>
                  </a:lnSpc>
                  <a:spcBef>
                    <a:spcPts val="900"/>
                  </a:spcBef>
                  <a:defRPr sz="20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81" name="Βελτίωση σχολικού κλίματος, συλλογικής αποτελεσματικότητας και επαγγελματικής ευημερίας εκπ/κών"/>
              <p:cNvSpPr txBox="1"/>
              <p:nvPr/>
            </p:nvSpPr>
            <p:spPr>
              <a:xfrm>
                <a:off x="566934" y="-431182"/>
                <a:ext cx="4213281" cy="18055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8807" tIns="58807" rIns="58807" bIns="58807" numCol="1" anchor="ctr">
                <a:noAutofit/>
              </a:bodyPr>
              <a:lstStyle>
                <a:lvl1pPr algn="ctr" defTabSz="914912">
                  <a:lnSpc>
                    <a:spcPct val="90000"/>
                  </a:lnSpc>
                  <a:spcBef>
                    <a:spcPts val="800"/>
                  </a:spcBef>
                  <a:defRPr sz="19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Βελτίωση σχολικού κλίματος, συλλογικής αποτελεσματικότητας και επαγγελματικής ευημερίας εκπ/κών</a:t>
                </a:r>
              </a:p>
            </p:txBody>
          </p:sp>
        </p:grpSp>
        <p:sp>
          <p:nvSpPr>
            <p:cNvPr id="283" name="Circle"/>
            <p:cNvSpPr/>
            <p:nvPr/>
          </p:nvSpPr>
          <p:spPr>
            <a:xfrm>
              <a:off x="0" y="8771"/>
              <a:ext cx="925647" cy="925648"/>
            </a:xfrm>
            <a:prstGeom prst="ellipse">
              <a:avLst/>
            </a:prstGeom>
            <a:solidFill>
              <a:srgbClr val="C1D6BB"/>
            </a:solidFill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86" name="Group"/>
            <p:cNvGrpSpPr/>
            <p:nvPr/>
          </p:nvGrpSpPr>
          <p:grpSpPr>
            <a:xfrm>
              <a:off x="462824" y="933193"/>
              <a:ext cx="4843190" cy="1480726"/>
              <a:chOff x="0" y="-268767"/>
              <a:chExt cx="4843188" cy="1480725"/>
            </a:xfrm>
          </p:grpSpPr>
          <p:sp>
            <p:nvSpPr>
              <p:cNvPr id="284" name="Shape"/>
              <p:cNvSpPr/>
              <p:nvPr/>
            </p:nvSpPr>
            <p:spPr>
              <a:xfrm rot="10800000">
                <a:off x="0" y="8772"/>
                <a:ext cx="4843189" cy="92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36" y="0"/>
                    </a:lnTo>
                    <a:lnTo>
                      <a:pt x="21600" y="10800"/>
                    </a:lnTo>
                    <a:lnTo>
                      <a:pt x="1953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9D27"/>
              </a:solidFill>
              <a:ln w="127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914912">
                  <a:lnSpc>
                    <a:spcPct val="90000"/>
                  </a:lnSpc>
                  <a:spcBef>
                    <a:spcPts val="900"/>
                  </a:spcBef>
                  <a:defRPr sz="20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85" name="Βελτίωση μαθησιακών αποτελεσμάτων και κοινωνικής συμπεριφοράς μαθητών/τριών"/>
              <p:cNvSpPr txBox="1"/>
              <p:nvPr/>
            </p:nvSpPr>
            <p:spPr>
              <a:xfrm>
                <a:off x="566934" y="-268768"/>
                <a:ext cx="4213281" cy="14807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8807" tIns="58807" rIns="58807" bIns="58807" numCol="1" anchor="ctr">
                <a:noAutofit/>
              </a:bodyPr>
              <a:lstStyle/>
              <a:p>
                <a:pPr algn="ctr" defTabSz="914912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Βελτίωση μαθησιακών αποτελεσμάτων και κοινωνικής συμπεριφοράς μαθητών/τριών</a:t>
                </a:r>
              </a:p>
            </p:txBody>
          </p:sp>
        </p:grpSp>
        <p:sp>
          <p:nvSpPr>
            <p:cNvPr id="287" name="Circle"/>
            <p:cNvSpPr/>
            <p:nvPr/>
          </p:nvSpPr>
          <p:spPr>
            <a:xfrm>
              <a:off x="0" y="1210732"/>
              <a:ext cx="925647" cy="925648"/>
            </a:xfrm>
            <a:prstGeom prst="ellipse">
              <a:avLst/>
            </a:prstGeom>
            <a:solidFill>
              <a:srgbClr val="F3DFBB"/>
            </a:solidFill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90" name="Group"/>
            <p:cNvGrpSpPr/>
            <p:nvPr/>
          </p:nvGrpSpPr>
          <p:grpSpPr>
            <a:xfrm>
              <a:off x="462824" y="2412693"/>
              <a:ext cx="4843190" cy="925647"/>
              <a:chOff x="0" y="0"/>
              <a:chExt cx="4843188" cy="925645"/>
            </a:xfrm>
          </p:grpSpPr>
          <p:sp>
            <p:nvSpPr>
              <p:cNvPr id="288" name="Shape"/>
              <p:cNvSpPr/>
              <p:nvPr/>
            </p:nvSpPr>
            <p:spPr>
              <a:xfrm rot="10800000">
                <a:off x="0" y="0"/>
                <a:ext cx="4843189" cy="925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36" y="0"/>
                    </a:lnTo>
                    <a:lnTo>
                      <a:pt x="21600" y="10800"/>
                    </a:lnTo>
                    <a:lnTo>
                      <a:pt x="1953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97C9"/>
              </a:solidFill>
              <a:ln w="127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914912">
                  <a:lnSpc>
                    <a:spcPct val="90000"/>
                  </a:lnSpc>
                  <a:spcBef>
                    <a:spcPts val="900"/>
                  </a:spcBef>
                  <a:defRPr sz="20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89" name="Θετικό και ευχάριστο σχολικό κλίμα"/>
              <p:cNvSpPr txBox="1"/>
              <p:nvPr/>
            </p:nvSpPr>
            <p:spPr>
              <a:xfrm>
                <a:off x="566934" y="47286"/>
                <a:ext cx="4213281" cy="8310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8807" tIns="58807" rIns="58807" bIns="58807" numCol="1" anchor="ctr">
                <a:noAutofit/>
              </a:bodyPr>
              <a:lstStyle>
                <a:lvl1pPr algn="ctr" defTabSz="914912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Θετικό και ευχάριστο σχολικό κλίμα</a:t>
                </a:r>
              </a:p>
            </p:txBody>
          </p:sp>
        </p:grpSp>
        <p:sp>
          <p:nvSpPr>
            <p:cNvPr id="291" name="Circle"/>
            <p:cNvSpPr/>
            <p:nvPr/>
          </p:nvSpPr>
          <p:spPr>
            <a:xfrm>
              <a:off x="0" y="2412692"/>
              <a:ext cx="925647" cy="925648"/>
            </a:xfrm>
            <a:prstGeom prst="ellipse">
              <a:avLst/>
            </a:prstGeom>
            <a:solidFill>
              <a:srgbClr val="F3C5BB"/>
            </a:solidFill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pic>
        <p:nvPicPr>
          <p:cNvPr id="293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6069" y="33045"/>
            <a:ext cx="1619673" cy="1626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3783" b="1"/>
            </a:lvl1pPr>
          </a:lstStyle>
          <a:p>
            <a:r>
              <a:t>Οφέλη από την εφαρμογή του ΣΣΠΘΣ</a:t>
            </a:r>
          </a:p>
        </p:txBody>
      </p:sp>
      <p:sp>
        <p:nvSpPr>
          <p:cNvPr id="297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268759"/>
            <a:ext cx="8229600" cy="532859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defRPr sz="2800" b="1" u="sng"/>
            </a:pPr>
            <a:r>
              <a:t>Μετά την επιμόρφωση των εκπαιδευτικών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 b="1"/>
            </a:pPr>
            <a:r>
              <a:t>Το σχολείο αναπτύσσει: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defRPr sz="2400"/>
            </a:pPr>
            <a:r>
              <a:t>Κοινό όραμα, </a:t>
            </a:r>
            <a:endParaRPr sz="280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defRPr sz="2400"/>
            </a:pPr>
            <a:r>
              <a:t>Σχολικές αξίες, </a:t>
            </a:r>
            <a:endParaRPr sz="280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defRPr sz="2400"/>
            </a:pPr>
            <a:r>
              <a:t>διδακτικό υλικό, </a:t>
            </a:r>
            <a:endParaRPr sz="280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defRPr sz="2400"/>
            </a:pPr>
            <a:r>
              <a:t>κοινό σύστημα αναγνώρισης συμπεριφορών</a:t>
            </a:r>
            <a:endParaRPr sz="280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defRPr sz="2400"/>
            </a:pPr>
            <a:r>
              <a:t>κοινή ιεραρχημένη πορεία αντιμετώπισης των προβλημάτων συμπεριφοράς.</a:t>
            </a:r>
            <a:endParaRPr sz="2800"/>
          </a:p>
          <a:p>
            <a:pPr>
              <a:lnSpc>
                <a:spcPct val="90000"/>
              </a:lnSpc>
              <a:spcBef>
                <a:spcPts val="600"/>
              </a:spcBef>
              <a:defRPr sz="2800" b="1"/>
            </a:pPr>
            <a:r>
              <a:t>Διδάσκονται οι συμπεριφορές </a:t>
            </a:r>
            <a:r>
              <a:rPr b="0"/>
              <a:t>που επιλέχτηκαν σύμφωνα με το όραμα και τις σχολικές αξίες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 b="1"/>
            </a:pPr>
            <a:r>
              <a:t>Γίνεται λεκτική και υλική επιβράβευση </a:t>
            </a:r>
            <a:r>
              <a:rPr b="0"/>
              <a:t>των μαθητών</a:t>
            </a:r>
            <a:r>
              <a:t> ακριβώς τη στιγμή </a:t>
            </a:r>
            <a:r>
              <a:rPr b="0"/>
              <a:t>που συμπεριφέρονται με τον προβλεπόμενο τρόπο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" name="Πίνακας 5"/>
          <p:cNvGraphicFramePr/>
          <p:nvPr/>
        </p:nvGraphicFramePr>
        <p:xfrm>
          <a:off x="247929" y="505492"/>
          <a:ext cx="8677546" cy="6168807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3459974"/>
                <a:gridCol w="5217572"/>
              </a:tblGrid>
              <a:tr h="447171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ΥΠΑΡΧΟΥΣΑ ΚΑΤΑΣΤΑΣΗ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4"/>
                      </a:solidFill>
                    </a:lnL>
                    <a:lnR w="12700">
                      <a:solidFill>
                        <a:schemeClr val="accent4"/>
                      </a:solidFill>
                    </a:lnR>
                    <a:lnT w="12700">
                      <a:solidFill>
                        <a:schemeClr val="accent4"/>
                      </a:solidFill>
                    </a:lnT>
                    <a:lnB w="25400">
                      <a:solidFill>
                        <a:schemeClr val="accent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ΑΛΛΑΓΕΣ ΜΕ ΤΟ ΣΣΠΘΣ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4"/>
                      </a:solidFill>
                    </a:lnL>
                    <a:lnR w="12700">
                      <a:solidFill>
                        <a:schemeClr val="accent4"/>
                      </a:solidFill>
                    </a:lnR>
                    <a:lnT w="12700">
                      <a:solidFill>
                        <a:schemeClr val="accent4"/>
                      </a:solidFill>
                    </a:lnT>
                    <a:lnB w="25400">
                      <a:solidFill>
                        <a:schemeClr val="accent4"/>
                      </a:solidFill>
                    </a:lnB>
                    <a:noFill/>
                  </a:tcPr>
                </a:tc>
              </a:tr>
              <a:tr h="5711607"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2000"/>
                      </a:pPr>
                      <a:r>
                        <a:t>Κάθε εκπαιδευτικός εφαρμόζει τους δικούς του κανόνες και ρουτίνες στη διαχείριση της συμπεριφοράς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000"/>
                      </a:pPr>
                      <a:r>
                        <a:t>Κάθε εκπαιδευτικός εφαρμόζει διαφορετικό τρόπο επιβράβευσης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000"/>
                      </a:pPr>
                      <a:r>
                        <a:t>Επιμορφώσεις προσωπικού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4"/>
                      </a:solidFill>
                    </a:lnL>
                    <a:lnR w="12700">
                      <a:solidFill>
                        <a:schemeClr val="accent4"/>
                      </a:solidFill>
                    </a:lnR>
                    <a:lnT w="25400">
                      <a:solidFill>
                        <a:schemeClr val="accent4"/>
                      </a:solidFill>
                    </a:lnT>
                    <a:lnB w="12700">
                      <a:solidFill>
                        <a:schemeClr val="accent4"/>
                      </a:solidFill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2000"/>
                      </a:pPr>
                      <a:r>
                        <a:t>Ο σύλλογος διδασκόντων ορίζει, διδάσκει και διαχειρίζεται τη συμπεριφορά με την </a:t>
                      </a:r>
                      <a:r>
                        <a:rPr b="1"/>
                        <a:t>ίδια προσέγγιση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000"/>
                      </a:pPr>
                      <a:r>
                        <a:t>Δομείται και εφαρμόζεται ένα </a:t>
                      </a:r>
                      <a:r>
                        <a:rPr b="1"/>
                        <a:t>κοινό σύστημα</a:t>
                      </a:r>
                      <a:r>
                        <a:t> αναγνώρισης και επιβράβευσης συμπεριφοράς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000"/>
                      </a:pPr>
                      <a:r>
                        <a:t>Λαμβάνονται αποφάσεις με βάση το </a:t>
                      </a:r>
                      <a:r>
                        <a:rPr b="1"/>
                        <a:t>συμφωνημένο</a:t>
                      </a:r>
                      <a:r>
                        <a:t> μοντέλο της επίλυσης προβλήματος (αξιολόγηση με βάση δεδομένα)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000"/>
                      </a:pPr>
                      <a:r>
                        <a:t>Στήριξη και καθοδήγηση εκπαιδευτικών μέσω επαγγελματικής μάθησης</a:t>
                      </a:r>
                    </a:p>
                    <a:p>
                      <a:pPr marL="800100" lvl="1" indent="-342900" algn="l">
                        <a:buSzPct val="100000"/>
                        <a:buChar char="✓"/>
                        <a:defRPr sz="2000"/>
                      </a:pPr>
                      <a:r>
                        <a:t>Αναπτύσσεται συλλογικότητα και συνεργασία εκπαιδευτικών</a:t>
                      </a:r>
                    </a:p>
                    <a:p>
                      <a:pPr marL="800100" lvl="1" indent="-342900" algn="l">
                        <a:buSzPct val="100000"/>
                        <a:buChar char="✓"/>
                        <a:defRPr sz="2000"/>
                      </a:pPr>
                      <a:r>
                        <a:t>Δημιουργία κοινής θετικής γλώσσας και πλαίσιο πειθαρχίας στη σχολική μονάδα</a:t>
                      </a:r>
                    </a:p>
                    <a:p>
                      <a:pPr marL="800100" lvl="1" indent="-342900" algn="l">
                        <a:buSzPct val="100000"/>
                        <a:buChar char="✓"/>
                        <a:defRPr sz="2000"/>
                      </a:pPr>
                      <a:r>
                        <a:t>Τα παιδιά γνωρίζουν τι αναμένεται τα ίδια να πετύχουν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4"/>
                      </a:solidFill>
                    </a:lnL>
                    <a:lnR w="12700">
                      <a:solidFill>
                        <a:schemeClr val="accent4"/>
                      </a:solidFill>
                    </a:lnR>
                    <a:lnT w="25400">
                      <a:solidFill>
                        <a:schemeClr val="accent4"/>
                      </a:solidFill>
                    </a:lnT>
                    <a:lnB w="12700">
                      <a:solidFill>
                        <a:schemeClr val="accent4"/>
                      </a:solidFill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0" name="Τίτλος 2"/>
          <p:cNvSpPr txBox="1"/>
          <p:nvPr/>
        </p:nvSpPr>
        <p:spPr>
          <a:xfrm>
            <a:off x="45719" y="26285"/>
            <a:ext cx="9052562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800" b="1"/>
            </a:lvl1pPr>
          </a:lstStyle>
          <a:p>
            <a:r>
              <a:t>Οφέλη από την εφαρμογή του ΣΣΠΘΣ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/>
          <a:p>
            <a:r>
              <a:t>Βραχυπρόθεσμα οφέλη</a:t>
            </a:r>
          </a:p>
        </p:txBody>
      </p:sp>
      <p:sp>
        <p:nvSpPr>
          <p:cNvPr id="304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63271" cy="49971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700" b="1"/>
            </a:pPr>
            <a:r>
              <a:t>Δημιουργία δομημένου πλαισίου διαχείρισης της σχολικής πειθαρχίας μέσω ανάπτυξης: 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700" b="1"/>
            </a:pPr>
            <a:r>
              <a:t>α) κοινού οράματος, 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700" b="1"/>
            </a:pPr>
            <a:r>
              <a:t>β) κοινών σχολικών αξιών, 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700" b="1"/>
            </a:pPr>
            <a:r>
              <a:t>γ) κοινού διδακτικού υλικού, και 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700" b="1"/>
            </a:pPr>
            <a:r>
              <a:t>δ) κοινού συστήματος αναγνώρισης μαθητικών συμπεριφορών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700" b="1"/>
            </a:pPr>
            <a:r>
              <a:t>Πρόσβαση σε εκπαιδευτικό υλικό </a:t>
            </a:r>
            <a:r>
              <a:rPr b="0"/>
              <a:t>για διδασκαλία κοινωνικών συμπεριφορών (π.χ. σχέδια μαθήματος, παρουσιάσεις, ταινίες μικρού μήκους, αφίσες κλπ).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700" b="1"/>
            </a:pPr>
            <a:r>
              <a:t>Απόκτηση τεχνογνωσίας</a:t>
            </a:r>
            <a:r>
              <a:rPr b="0"/>
              <a:t> για την εφαρμογή του ΣΣΠΘΣ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700"/>
            </a:pPr>
            <a:r>
              <a:t>Συμμετοχή σε Δράσεις Διάχυσης των αποτελεσμάτων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/>
          <a:p>
            <a:r>
              <a:t>Μακροπρόθεσμα</a:t>
            </a:r>
            <a:r>
              <a:rPr>
                <a:solidFill>
                  <a:srgbClr val="C00000"/>
                </a:solidFill>
              </a:rPr>
              <a:t>*</a:t>
            </a:r>
            <a:r>
              <a:t> Οφέλη1</a:t>
            </a:r>
          </a:p>
        </p:txBody>
      </p:sp>
      <p:sp>
        <p:nvSpPr>
          <p:cNvPr id="308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solidFill>
                  <a:srgbClr val="808080"/>
                </a:solidFill>
              </a:defRPr>
            </a:pPr>
            <a:r>
              <a:t>Δημιουργία δομημένου πλαισίου διαχείρισης της σχολικής πειθαρχίας μέσω ανάπτυξης:    </a:t>
            </a:r>
          </a:p>
          <a:p>
            <a:pPr>
              <a:spcBef>
                <a:spcPts val="500"/>
              </a:spcBef>
              <a:defRPr sz="2400">
                <a:solidFill>
                  <a:srgbClr val="808080"/>
                </a:solidFill>
              </a:defRPr>
            </a:pPr>
            <a:r>
              <a:t>α) κοινού οράματος, </a:t>
            </a:r>
          </a:p>
          <a:p>
            <a:pPr>
              <a:spcBef>
                <a:spcPts val="500"/>
              </a:spcBef>
              <a:defRPr sz="2400">
                <a:solidFill>
                  <a:srgbClr val="808080"/>
                </a:solidFill>
              </a:defRPr>
            </a:pPr>
            <a:r>
              <a:t>β) κοινών σχολικών αξιών, </a:t>
            </a:r>
          </a:p>
          <a:p>
            <a:pPr>
              <a:spcBef>
                <a:spcPts val="500"/>
              </a:spcBef>
              <a:defRPr sz="2400">
                <a:solidFill>
                  <a:srgbClr val="808080"/>
                </a:solidFill>
              </a:defRPr>
            </a:pPr>
            <a:r>
              <a:t>γ) κοινού διδακτικού υλικού, </a:t>
            </a:r>
          </a:p>
          <a:p>
            <a:pPr>
              <a:spcBef>
                <a:spcPts val="500"/>
              </a:spcBef>
              <a:defRPr sz="2400">
                <a:solidFill>
                  <a:srgbClr val="808080"/>
                </a:solidFill>
              </a:defRPr>
            </a:pPr>
            <a:r>
              <a:t>δ) κοινού συστήματος αναγνώρισης μαθητικών συμπεριφορών, και</a:t>
            </a:r>
          </a:p>
          <a:p>
            <a:pPr>
              <a:spcBef>
                <a:spcPts val="600"/>
              </a:spcBef>
              <a:defRPr sz="2800" b="1"/>
            </a:pPr>
            <a:r>
              <a:t>ε) κοινή ιεραρχημένη πορεία αντιμετώπισης των προβλημάτων συμπεριφοράς </a:t>
            </a:r>
          </a:p>
          <a:p>
            <a:pPr>
              <a:spcBef>
                <a:spcPts val="600"/>
              </a:spcBef>
              <a:buSzTx/>
              <a:buNone/>
              <a:defRPr sz="2800" i="1">
                <a:solidFill>
                  <a:srgbClr val="C00000"/>
                </a:solidFill>
              </a:defRPr>
            </a:pPr>
            <a:r>
              <a:t>*Σχολ. μονάδα που εφαρμόζει το ΣΣΠΘΣ για 1-2 έτη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/>
          <a:p>
            <a:r>
              <a:t>Μακροπρόθεσμα Οφέλη2</a:t>
            </a:r>
          </a:p>
        </p:txBody>
      </p:sp>
      <p:sp>
        <p:nvSpPr>
          <p:cNvPr id="312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323527" y="1600200"/>
            <a:ext cx="8496946" cy="4525963"/>
          </a:xfrm>
          <a:prstGeom prst="rect">
            <a:avLst/>
          </a:prstGeom>
        </p:spPr>
        <p:txBody>
          <a:bodyPr/>
          <a:lstStyle/>
          <a:p>
            <a:r>
              <a:t>Οι εκπαιδευτικοί εκφράζουν ικανοποίηση και στήριξη για το έργο τους (</a:t>
            </a:r>
            <a:r>
              <a:rPr i="1"/>
              <a:t>συστηματικότητα ανάμεσα στο προσωπικό, βελτίωση διαχείρισης της πειθαρχίας στην τάξη</a:t>
            </a:r>
            <a:r>
              <a:t>)</a:t>
            </a:r>
          </a:p>
          <a:p>
            <a:r>
              <a:t>Θετικό και ευχάριστο σχολικό κλίμα</a:t>
            </a:r>
          </a:p>
          <a:p>
            <a:r>
              <a:t>Χαρούμενοι μαθητές </a:t>
            </a:r>
          </a:p>
          <a:p>
            <a:r>
              <a:t>Βελτίωση μαθησιακών αποτελεσμάτων</a:t>
            </a:r>
          </a:p>
          <a:p>
            <a:r>
              <a:t>Ενεργή συμμετοχή γονέων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800" b="1"/>
            </a:lvl1pPr>
          </a:lstStyle>
          <a:p>
            <a:r>
              <a:t>Οργάνωση του ΣΣΠΘΣ</a:t>
            </a:r>
          </a:p>
        </p:txBody>
      </p:sp>
      <p:sp>
        <p:nvSpPr>
          <p:cNvPr id="315" name="3 - Θέση περιεχομένου"/>
          <p:cNvSpPr txBox="1">
            <a:spLocks noGrp="1"/>
          </p:cNvSpPr>
          <p:nvPr>
            <p:ph type="body" sz="quarter" idx="1"/>
          </p:nvPr>
        </p:nvSpPr>
        <p:spPr>
          <a:xfrm>
            <a:off x="0" y="763425"/>
            <a:ext cx="9144000" cy="514351"/>
          </a:xfrm>
          <a:prstGeom prst="rect">
            <a:avLst/>
          </a:prstGeom>
          <a:solidFill>
            <a:srgbClr val="EBF1DE"/>
          </a:solidFill>
        </p:spPr>
        <p:txBody>
          <a:bodyPr lIns="45719" tIns="45719" rIns="45719" bIns="45719"/>
          <a:lstStyle>
            <a:lvl1pPr>
              <a:lnSpc>
                <a:spcPct val="80000"/>
              </a:lnSpc>
              <a:spcBef>
                <a:spcPts val="600"/>
              </a:spcBef>
              <a:defRPr sz="2700" b="1">
                <a:solidFill>
                  <a:srgbClr val="008000"/>
                </a:solidFill>
              </a:defRPr>
            </a:lvl1pPr>
          </a:lstStyle>
          <a:p>
            <a:r>
              <a:t>Α. Αρχική διερεύνηση (σε επίπεδο σχολείου)</a:t>
            </a:r>
          </a:p>
        </p:txBody>
      </p:sp>
      <p:grpSp>
        <p:nvGrpSpPr>
          <p:cNvPr id="318" name="TextBox 17"/>
          <p:cNvGrpSpPr/>
          <p:nvPr/>
        </p:nvGrpSpPr>
        <p:grpSpPr>
          <a:xfrm>
            <a:off x="354330" y="1523997"/>
            <a:ext cx="8435342" cy="3231656"/>
            <a:chOff x="0" y="0"/>
            <a:chExt cx="8435340" cy="3231654"/>
          </a:xfrm>
        </p:grpSpPr>
        <p:sp>
          <p:nvSpPr>
            <p:cNvPr id="316" name="Rectangle"/>
            <p:cNvSpPr/>
            <p:nvPr/>
          </p:nvSpPr>
          <p:spPr>
            <a:xfrm>
              <a:off x="-1" y="-1"/>
              <a:ext cx="8435342" cy="3231656"/>
            </a:xfrm>
            <a:prstGeom prst="rect">
              <a:avLst/>
            </a:prstGeom>
            <a:solidFill>
              <a:srgbClr val="DDE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2000"/>
                </a:spcBef>
                <a:defRPr sz="2400"/>
              </a:pPr>
              <a:endParaRPr/>
            </a:p>
          </p:txBody>
        </p:sp>
        <p:sp>
          <p:nvSpPr>
            <p:cNvPr id="317" name="Προκαταρκτικές Ενέργειες:…"/>
            <p:cNvSpPr txBox="1"/>
            <p:nvPr/>
          </p:nvSpPr>
          <p:spPr>
            <a:xfrm>
              <a:off x="-1" y="-1"/>
              <a:ext cx="8435342" cy="3231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marL="342900" indent="-342900">
                <a:spcBef>
                  <a:spcPts val="2000"/>
                </a:spcBef>
                <a:defRPr sz="3200" b="1"/>
              </a:pPr>
              <a:r>
                <a:t>Προκαταρκτικές Ενέργειες:</a:t>
              </a:r>
              <a:endParaRPr sz="2400"/>
            </a:p>
            <a:p>
              <a:pPr marL="342900" indent="-342900"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t>Αρχικό ενδιαφέρον από τους εκπαιδευτικούς</a:t>
              </a:r>
              <a:endParaRPr sz="2400"/>
            </a:p>
            <a:p>
              <a:pPr marL="342900" indent="-342900"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t>1</a:t>
              </a:r>
              <a:r>
                <a:rPr baseline="30000"/>
                <a:t>η</a:t>
              </a:r>
              <a:r>
                <a:t> ενημέρωση εκπαιδευτικών  της παιδαγωγικής ομάδας για το πρόγραμμα ΣΣΠΘΣ</a:t>
              </a:r>
            </a:p>
            <a:p>
              <a:pPr marL="342900" indent="-342900"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t>Ενημέρωση των εκπαιδευτικών του σχολείου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800" b="1"/>
            </a:lvl1pPr>
          </a:lstStyle>
          <a:p>
            <a:r>
              <a:t>Οργάνωση του ΣΣΠΘΣ</a:t>
            </a:r>
          </a:p>
        </p:txBody>
      </p:sp>
      <p:sp>
        <p:nvSpPr>
          <p:cNvPr id="321" name="3 - Θέση περιεχομένου"/>
          <p:cNvSpPr txBox="1">
            <a:spLocks noGrp="1"/>
          </p:cNvSpPr>
          <p:nvPr>
            <p:ph type="body" sz="quarter" idx="1"/>
          </p:nvPr>
        </p:nvSpPr>
        <p:spPr>
          <a:xfrm>
            <a:off x="0" y="763425"/>
            <a:ext cx="9144000" cy="514351"/>
          </a:xfrm>
          <a:prstGeom prst="rect">
            <a:avLst/>
          </a:prstGeom>
          <a:solidFill>
            <a:srgbClr val="EBF1DE"/>
          </a:solidFill>
        </p:spPr>
        <p:txBody>
          <a:bodyPr lIns="45719" tIns="45719" rIns="45719" bIns="45719"/>
          <a:lstStyle>
            <a:lvl1pPr>
              <a:lnSpc>
                <a:spcPct val="80000"/>
              </a:lnSpc>
              <a:spcBef>
                <a:spcPts val="600"/>
              </a:spcBef>
              <a:defRPr sz="2700" b="1">
                <a:solidFill>
                  <a:srgbClr val="008000"/>
                </a:solidFill>
              </a:defRPr>
            </a:lvl1pPr>
          </a:lstStyle>
          <a:p>
            <a:r>
              <a:t>Α. Αρχική διερεύνηση (σε επίπεδο σχολείου)</a:t>
            </a:r>
          </a:p>
        </p:txBody>
      </p:sp>
      <p:grpSp>
        <p:nvGrpSpPr>
          <p:cNvPr id="324" name="TextBox 17"/>
          <p:cNvGrpSpPr/>
          <p:nvPr/>
        </p:nvGrpSpPr>
        <p:grpSpPr>
          <a:xfrm>
            <a:off x="354330" y="1523999"/>
            <a:ext cx="8435342" cy="5187061"/>
            <a:chOff x="0" y="0"/>
            <a:chExt cx="8435340" cy="5187060"/>
          </a:xfrm>
        </p:grpSpPr>
        <p:sp>
          <p:nvSpPr>
            <p:cNvPr id="322" name="Rectangle"/>
            <p:cNvSpPr/>
            <p:nvPr/>
          </p:nvSpPr>
          <p:spPr>
            <a:xfrm>
              <a:off x="-1" y="0"/>
              <a:ext cx="8435342" cy="5187061"/>
            </a:xfrm>
            <a:prstGeom prst="rect">
              <a:avLst/>
            </a:prstGeom>
            <a:solidFill>
              <a:srgbClr val="DDE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ts val="2800"/>
                </a:lnSpc>
                <a:spcBef>
                  <a:spcPts val="2000"/>
                </a:spcBef>
                <a:defRPr sz="6000"/>
              </a:pPr>
              <a:endParaRPr/>
            </a:p>
          </p:txBody>
        </p:sp>
        <p:sp>
          <p:nvSpPr>
            <p:cNvPr id="323" name="Ενέργειες που ακολουθούν:…"/>
            <p:cNvSpPr txBox="1"/>
            <p:nvPr/>
          </p:nvSpPr>
          <p:spPr>
            <a:xfrm>
              <a:off x="-1" y="0"/>
              <a:ext cx="8435342" cy="5187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marL="342900" indent="-342900">
                <a:lnSpc>
                  <a:spcPct val="120000"/>
                </a:lnSpc>
                <a:spcBef>
                  <a:spcPts val="2000"/>
                </a:spcBef>
                <a:defRPr sz="3200" b="1"/>
              </a:pPr>
              <a:r>
                <a:rPr lang="el-GR" dirty="0" smtClean="0"/>
                <a:t>Ενέργειες που ακολουθούν:</a:t>
              </a:r>
              <a:endParaRPr lang="el-GR" sz="2400" dirty="0" smtClean="0"/>
            </a:p>
            <a:p>
              <a:pPr marL="342900" indent="-342900"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rPr lang="el-GR" dirty="0" smtClean="0"/>
                <a:t>Παρατήρηση – καταγραφή ζητημάτων συμπεριφοράς παιδιών</a:t>
              </a:r>
              <a:endParaRPr lang="el-GR" sz="2800" dirty="0" smtClean="0"/>
            </a:p>
            <a:p>
              <a:pPr marL="342900" indent="-342900"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rPr lang="el-GR" dirty="0" smtClean="0"/>
                <a:t>Συζήτηση/συνέντευξη εκπαιδευτικών-παιδιών </a:t>
              </a:r>
              <a:endParaRPr lang="el-GR" sz="2800" dirty="0" smtClean="0"/>
            </a:p>
            <a:p>
              <a:pPr marL="342900" indent="-342900"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rPr lang="el-GR" dirty="0" smtClean="0"/>
                <a:t>Ερωτηματολόγια (προγράμματος ΣΣΠΘΣ)</a:t>
              </a:r>
            </a:p>
            <a:p>
              <a:pPr marL="342900" indent="-342900"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rPr lang="el-GR" dirty="0" smtClean="0"/>
                <a:t>Συζήτηση για τον καθορισμό </a:t>
              </a:r>
              <a:r>
                <a:rPr lang="el-GR" b="1" dirty="0" smtClean="0"/>
                <a:t>οράματος και αξιών</a:t>
              </a:r>
              <a:endParaRPr lang="el-GR" b="1" dirty="0"/>
            </a:p>
          </p:txBody>
        </p: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800" b="1"/>
            </a:lvl1pPr>
          </a:lstStyle>
          <a:p>
            <a:r>
              <a:t>Οργάνωση του ΣΣΠΘΣ</a:t>
            </a:r>
          </a:p>
        </p:txBody>
      </p:sp>
      <p:sp>
        <p:nvSpPr>
          <p:cNvPr id="327" name="3 - Θέση περιεχομένου"/>
          <p:cNvSpPr txBox="1">
            <a:spLocks noGrp="1"/>
          </p:cNvSpPr>
          <p:nvPr>
            <p:ph type="body" sz="quarter" idx="1"/>
          </p:nvPr>
        </p:nvSpPr>
        <p:spPr>
          <a:xfrm>
            <a:off x="0" y="763425"/>
            <a:ext cx="9144000" cy="514351"/>
          </a:xfrm>
          <a:prstGeom prst="rect">
            <a:avLst/>
          </a:prstGeom>
          <a:solidFill>
            <a:srgbClr val="EBF1DE"/>
          </a:solidFill>
        </p:spPr>
        <p:txBody>
          <a:bodyPr lIns="45719" tIns="45719" rIns="45719" bIns="45719"/>
          <a:lstStyle>
            <a:lvl1pPr>
              <a:lnSpc>
                <a:spcPct val="80000"/>
              </a:lnSpc>
              <a:spcBef>
                <a:spcPts val="600"/>
              </a:spcBef>
              <a:defRPr sz="2700" b="1">
                <a:solidFill>
                  <a:srgbClr val="008000"/>
                </a:solidFill>
              </a:defRPr>
            </a:lvl1pPr>
          </a:lstStyle>
          <a:p>
            <a:r>
              <a:t>Β. ΣΧΕΔΙΑΣΜΟΣ (σε επίπεδο σχολείου)</a:t>
            </a:r>
          </a:p>
        </p:txBody>
      </p:sp>
      <p:grpSp>
        <p:nvGrpSpPr>
          <p:cNvPr id="330" name="TextBox 17"/>
          <p:cNvGrpSpPr/>
          <p:nvPr/>
        </p:nvGrpSpPr>
        <p:grpSpPr>
          <a:xfrm>
            <a:off x="354330" y="1524000"/>
            <a:ext cx="8435342" cy="4737707"/>
            <a:chOff x="0" y="0"/>
            <a:chExt cx="8435340" cy="4737706"/>
          </a:xfrm>
        </p:grpSpPr>
        <p:sp>
          <p:nvSpPr>
            <p:cNvPr id="328" name="Rectangle"/>
            <p:cNvSpPr/>
            <p:nvPr/>
          </p:nvSpPr>
          <p:spPr>
            <a:xfrm>
              <a:off x="-1" y="0"/>
              <a:ext cx="8435342" cy="4737707"/>
            </a:xfrm>
            <a:prstGeom prst="rect">
              <a:avLst/>
            </a:prstGeom>
            <a:solidFill>
              <a:srgbClr val="DDE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20000"/>
                </a:lnSpc>
                <a:spcBef>
                  <a:spcPts val="600"/>
                </a:spcBef>
                <a:defRPr sz="3200"/>
              </a:pPr>
              <a:endParaRPr/>
            </a:p>
          </p:txBody>
        </p:sp>
        <p:sp>
          <p:nvSpPr>
            <p:cNvPr id="329" name="Πρόταση οράματος – αξιών του σχολείου…"/>
            <p:cNvSpPr txBox="1"/>
            <p:nvPr/>
          </p:nvSpPr>
          <p:spPr>
            <a:xfrm>
              <a:off x="-1" y="0"/>
              <a:ext cx="8435342" cy="47377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marL="342900" indent="-342900">
                <a:lnSpc>
                  <a:spcPct val="120000"/>
                </a:lnSpc>
                <a:spcBef>
                  <a:spcPts val="2000"/>
                </a:spcBef>
                <a:buSzPct val="100000"/>
                <a:buFont typeface="Arial"/>
                <a:buChar char="•"/>
                <a:defRPr sz="2800" b="1"/>
              </a:pPr>
              <a:r>
                <a:t>Πρόταση οράματος – αξιών του σχολείου</a:t>
              </a:r>
              <a:endParaRPr sz="2400"/>
            </a:p>
            <a:p>
              <a:pPr marL="971550" lvl="1" indent="-514350">
                <a:lnSpc>
                  <a:spcPct val="120000"/>
                </a:lnSpc>
                <a:spcBef>
                  <a:spcPts val="600"/>
                </a:spcBef>
                <a:buSzPct val="100000"/>
                <a:buAutoNum type="arabicPeriod"/>
                <a:defRPr sz="2800"/>
              </a:pPr>
              <a:r>
                <a:t>Τι θέλουμε να βλέπουμε και να ακούμε στο σχολείο μας (</a:t>
              </a:r>
              <a:r>
                <a:rPr b="1" i="1">
                  <a:solidFill>
                    <a:srgbClr val="C00000"/>
                  </a:solidFill>
                </a:rPr>
                <a:t>όραμα</a:t>
              </a:r>
              <a:r>
                <a:t>)</a:t>
              </a:r>
            </a:p>
            <a:p>
              <a:pPr marL="971550" lvl="1" indent="-514350">
                <a:lnSpc>
                  <a:spcPct val="120000"/>
                </a:lnSpc>
                <a:spcBef>
                  <a:spcPts val="600"/>
                </a:spcBef>
                <a:buSzPct val="100000"/>
                <a:buAutoNum type="arabicPeriod"/>
                <a:defRPr sz="2800"/>
              </a:pPr>
              <a:r>
                <a:t>Καθορισμός των αξιών του σχολείου (</a:t>
              </a:r>
              <a:r>
                <a:rPr b="1" i="1">
                  <a:solidFill>
                    <a:srgbClr val="C00000"/>
                  </a:solidFill>
                </a:rPr>
                <a:t>αξίες = τα στοιχεία που συνθέτουν το όραμα</a:t>
              </a:r>
              <a:r>
                <a:t>) </a:t>
              </a:r>
            </a:p>
            <a:p>
              <a:pPr marL="971550" lvl="1" indent="-514350">
                <a:lnSpc>
                  <a:spcPct val="120000"/>
                </a:lnSpc>
                <a:spcBef>
                  <a:spcPts val="600"/>
                </a:spcBef>
                <a:buSzPct val="100000"/>
                <a:buAutoNum type="arabicPeriod"/>
                <a:defRPr sz="2800"/>
              </a:pPr>
              <a:r>
                <a:t>Δημιουργία συνθημάτων παρακίνησης</a:t>
              </a:r>
            </a:p>
            <a:p>
              <a:pPr marL="971550" lvl="1" indent="-514350">
                <a:lnSpc>
                  <a:spcPct val="120000"/>
                </a:lnSpc>
                <a:spcBef>
                  <a:spcPts val="600"/>
                </a:spcBef>
                <a:buSzPct val="100000"/>
                <a:buAutoNum type="arabicPeriod"/>
                <a:defRPr sz="2800"/>
              </a:pPr>
              <a:r>
                <a:t>Χρήση </a:t>
              </a:r>
              <a:r>
                <a:rPr b="1"/>
                <a:t>εκπαιδευτικού υλικού </a:t>
              </a:r>
              <a:r>
                <a:t>και </a:t>
              </a:r>
              <a:r>
                <a:rPr b="1"/>
                <a:t>εργαλείων</a:t>
              </a:r>
              <a:r>
                <a:t> από την ιστοσελίδα του προγράμματος</a:t>
              </a:r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800" b="1"/>
            </a:lvl1pPr>
          </a:lstStyle>
          <a:p>
            <a:r>
              <a:t>Οργάνωση του ΣΣΠΘΣ</a:t>
            </a:r>
          </a:p>
        </p:txBody>
      </p:sp>
      <p:sp>
        <p:nvSpPr>
          <p:cNvPr id="333" name="3 - Θέση περιεχομένου"/>
          <p:cNvSpPr txBox="1">
            <a:spLocks noGrp="1"/>
          </p:cNvSpPr>
          <p:nvPr>
            <p:ph type="body" sz="quarter" idx="1"/>
          </p:nvPr>
        </p:nvSpPr>
        <p:spPr>
          <a:xfrm>
            <a:off x="0" y="763425"/>
            <a:ext cx="9144000" cy="514351"/>
          </a:xfrm>
          <a:prstGeom prst="rect">
            <a:avLst/>
          </a:prstGeom>
          <a:solidFill>
            <a:srgbClr val="EBF1DE"/>
          </a:solidFill>
        </p:spPr>
        <p:txBody>
          <a:bodyPr lIns="45719" tIns="45719" rIns="45719" bIns="45719"/>
          <a:lstStyle>
            <a:lvl1pPr>
              <a:lnSpc>
                <a:spcPct val="80000"/>
              </a:lnSpc>
              <a:spcBef>
                <a:spcPts val="600"/>
              </a:spcBef>
              <a:defRPr sz="2700" b="1">
                <a:solidFill>
                  <a:srgbClr val="008000"/>
                </a:solidFill>
              </a:defRPr>
            </a:lvl1pPr>
          </a:lstStyle>
          <a:p>
            <a:r>
              <a:t>Β. ΣΧΕΔΙΑΣΜΟΣ (σε επίπεδο σχολείου)</a:t>
            </a:r>
          </a:p>
        </p:txBody>
      </p:sp>
      <p:grpSp>
        <p:nvGrpSpPr>
          <p:cNvPr id="336" name="TextBox 17"/>
          <p:cNvGrpSpPr/>
          <p:nvPr/>
        </p:nvGrpSpPr>
        <p:grpSpPr>
          <a:xfrm>
            <a:off x="354330" y="1524000"/>
            <a:ext cx="8435342" cy="3112648"/>
            <a:chOff x="0" y="0"/>
            <a:chExt cx="8435340" cy="3112647"/>
          </a:xfrm>
        </p:grpSpPr>
        <p:sp>
          <p:nvSpPr>
            <p:cNvPr id="334" name="Rectangle"/>
            <p:cNvSpPr/>
            <p:nvPr/>
          </p:nvSpPr>
          <p:spPr>
            <a:xfrm>
              <a:off x="-1" y="-1"/>
              <a:ext cx="8435342" cy="3112649"/>
            </a:xfrm>
            <a:prstGeom prst="rect">
              <a:avLst/>
            </a:prstGeom>
            <a:solidFill>
              <a:srgbClr val="DDE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800"/>
              </a:pPr>
              <a:endParaRPr/>
            </a:p>
          </p:txBody>
        </p:sp>
        <p:sp>
          <p:nvSpPr>
            <p:cNvPr id="335" name="Πρόταση οράματος – αξιών του σχολείου…"/>
            <p:cNvSpPr txBox="1"/>
            <p:nvPr/>
          </p:nvSpPr>
          <p:spPr>
            <a:xfrm>
              <a:off x="-1" y="-1"/>
              <a:ext cx="8435342" cy="3112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marL="342900" indent="-342900">
                <a:spcBef>
                  <a:spcPts val="2000"/>
                </a:spcBef>
                <a:buSzPct val="100000"/>
                <a:buFont typeface="Arial"/>
                <a:buChar char="•"/>
                <a:defRPr sz="3200" b="1"/>
              </a:pPr>
              <a:r>
                <a:t>Πρόταση οράματος – αξιών του σχολείου</a:t>
              </a:r>
              <a:endParaRPr sz="2400"/>
            </a:p>
            <a:p>
              <a:pPr marL="800100" lvl="1" indent="-342900">
                <a:spcBef>
                  <a:spcPts val="700"/>
                </a:spcBef>
                <a:buSzPct val="100000"/>
                <a:buFont typeface="Arial"/>
                <a:buChar char="–"/>
                <a:defRPr sz="3200"/>
              </a:pPr>
              <a:r>
                <a:t>Το Όραμα του σχολείου μας</a:t>
              </a:r>
              <a:endParaRPr sz="2800"/>
            </a:p>
            <a:p>
              <a:pPr marL="800100" lvl="1" indent="-342900">
                <a:spcBef>
                  <a:spcPts val="700"/>
                </a:spcBef>
                <a:buSzPct val="100000"/>
                <a:buFont typeface="Arial"/>
                <a:buChar char="–"/>
                <a:defRPr sz="3200"/>
              </a:pPr>
              <a:r>
                <a:t>Οι αξίες του σχολείου </a:t>
              </a:r>
            </a:p>
            <a:p>
              <a:pPr marL="800100" lvl="1" indent="-342900">
                <a:spcBef>
                  <a:spcPts val="700"/>
                </a:spcBef>
                <a:buSzPct val="100000"/>
                <a:buFont typeface="Arial"/>
                <a:buChar char="–"/>
                <a:defRPr sz="3200"/>
              </a:pPr>
              <a:r>
                <a:t>Δημιουργία μότο (συνθήματα παρακίνησης)</a:t>
              </a:r>
            </a:p>
            <a:p>
              <a:pPr marL="800100" lvl="1" indent="-342900">
                <a:spcBef>
                  <a:spcPts val="700"/>
                </a:spcBef>
                <a:buSzPct val="100000"/>
                <a:buFont typeface="Arial"/>
                <a:buChar char="–"/>
                <a:defRPr sz="3200"/>
              </a:pPr>
              <a:r>
                <a:t>Επιλογή εκπαιδευτικού υλικού και εργαλείων</a:t>
              </a:r>
            </a:p>
          </p:txBody>
        </p:sp>
      </p:grpSp>
      <p:grpSp>
        <p:nvGrpSpPr>
          <p:cNvPr id="339" name="Cloud 4"/>
          <p:cNvGrpSpPr/>
          <p:nvPr/>
        </p:nvGrpSpPr>
        <p:grpSpPr>
          <a:xfrm>
            <a:off x="3204468" y="4413104"/>
            <a:ext cx="5786325" cy="2381108"/>
            <a:chOff x="0" y="0"/>
            <a:chExt cx="5786324" cy="2381107"/>
          </a:xfrm>
        </p:grpSpPr>
        <p:sp>
          <p:nvSpPr>
            <p:cNvPr id="337" name="Shape"/>
            <p:cNvSpPr/>
            <p:nvPr/>
          </p:nvSpPr>
          <p:spPr>
            <a:xfrm>
              <a:off x="0" y="0"/>
              <a:ext cx="5786325" cy="2381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noFill/>
            <a:ln w="349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8" name="Shape"/>
            <p:cNvSpPr/>
            <p:nvPr/>
          </p:nvSpPr>
          <p:spPr>
            <a:xfrm>
              <a:off x="293817" y="121077"/>
              <a:ext cx="5302205" cy="20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349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40" name="Rectangle 5"/>
          <p:cNvSpPr txBox="1"/>
          <p:nvPr/>
        </p:nvSpPr>
        <p:spPr>
          <a:xfrm rot="21021213">
            <a:off x="3654711" y="4502998"/>
            <a:ext cx="4826746" cy="1641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400" b="1">
                <a:ln w="12700" cap="flat">
                  <a:solidFill>
                    <a:srgbClr val="054697"/>
                  </a:solidFill>
                  <a:prstDash val="solid"/>
                  <a:round/>
                </a:ln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Το Σχολείο που </a:t>
            </a:r>
          </a:p>
          <a:p>
            <a:pPr algn="ctr">
              <a:defRPr sz="5400" b="1">
                <a:ln w="12700" cap="flat">
                  <a:solidFill>
                    <a:srgbClr val="054697"/>
                  </a:solidFill>
                  <a:prstDash val="solid"/>
                  <a:round/>
                </a:ln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Ονειρευόμαστε!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Γιατί ΣΣΠΘΣ;</a:t>
            </a:r>
          </a:p>
        </p:txBody>
      </p:sp>
      <p:pic>
        <p:nvPicPr>
          <p:cNvPr id="183" name="Picture 10" descr="Picture 10"/>
          <p:cNvPicPr>
            <a:picLocks noChangeAspect="1"/>
          </p:cNvPicPr>
          <p:nvPr/>
        </p:nvPicPr>
        <p:blipFill>
          <a:blip r:embed="rId3" cstate="print">
            <a:extLst/>
          </a:blip>
          <a:srcRect l="6236"/>
          <a:stretch>
            <a:fillRect/>
          </a:stretch>
        </p:blipFill>
        <p:spPr>
          <a:xfrm>
            <a:off x="92192" y="2575073"/>
            <a:ext cx="5100049" cy="361710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000000"/>
            </a:outerShdw>
          </a:effectLst>
        </p:spPr>
      </p:pic>
      <p:grpSp>
        <p:nvGrpSpPr>
          <p:cNvPr id="192" name="Diagram 2"/>
          <p:cNvGrpSpPr/>
          <p:nvPr/>
        </p:nvGrpSpPr>
        <p:grpSpPr>
          <a:xfrm>
            <a:off x="5672288" y="2787741"/>
            <a:ext cx="3160274" cy="2983053"/>
            <a:chOff x="0" y="0"/>
            <a:chExt cx="3160272" cy="2983051"/>
          </a:xfrm>
        </p:grpSpPr>
        <p:sp>
          <p:nvSpPr>
            <p:cNvPr id="184" name="Line"/>
            <p:cNvSpPr/>
            <p:nvPr/>
          </p:nvSpPr>
          <p:spPr>
            <a:xfrm>
              <a:off x="0" y="0"/>
              <a:ext cx="3160273" cy="0"/>
            </a:xfrm>
            <a:prstGeom prst="line">
              <a:avLst/>
            </a:prstGeom>
            <a:solidFill>
              <a:srgbClr val="54A021"/>
            </a:solidFill>
            <a:ln w="19050" cap="rnd">
              <a:solidFill>
                <a:srgbClr val="54A02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85" name="έλλειμμα θετικής κοινωνικής συμπεριφοράς εφήβων"/>
            <p:cNvSpPr txBox="1"/>
            <p:nvPr/>
          </p:nvSpPr>
          <p:spPr>
            <a:xfrm>
              <a:off x="0" y="95334"/>
              <a:ext cx="3160273" cy="566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defTabSz="66675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έλλειμμα θετικής κοινωνικής συμπεριφοράς εφήβων</a:t>
              </a:r>
            </a:p>
          </p:txBody>
        </p:sp>
        <p:sp>
          <p:nvSpPr>
            <p:cNvPr id="186" name="Line"/>
            <p:cNvSpPr/>
            <p:nvPr/>
          </p:nvSpPr>
          <p:spPr>
            <a:xfrm>
              <a:off x="0" y="765543"/>
              <a:ext cx="3160273" cy="1"/>
            </a:xfrm>
            <a:prstGeom prst="line">
              <a:avLst/>
            </a:prstGeom>
            <a:solidFill>
              <a:srgbClr val="E6B91E"/>
            </a:solidFill>
            <a:ln w="19050" cap="rnd">
              <a:solidFill>
                <a:srgbClr val="E6B9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87" name="διατάραξη παιδαγωγικού κλίματος"/>
            <p:cNvSpPr txBox="1"/>
            <p:nvPr/>
          </p:nvSpPr>
          <p:spPr>
            <a:xfrm>
              <a:off x="0" y="868984"/>
              <a:ext cx="3160273" cy="566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defTabSz="66675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διατάραξη παιδαγωγικού κλίματος</a:t>
              </a:r>
            </a:p>
          </p:txBody>
        </p:sp>
        <p:sp>
          <p:nvSpPr>
            <p:cNvPr id="188" name="Line"/>
            <p:cNvSpPr/>
            <p:nvPr/>
          </p:nvSpPr>
          <p:spPr>
            <a:xfrm>
              <a:off x="0" y="1539193"/>
              <a:ext cx="3160273" cy="1"/>
            </a:xfrm>
            <a:prstGeom prst="line">
              <a:avLst/>
            </a:prstGeom>
            <a:solidFill>
              <a:srgbClr val="E76618"/>
            </a:solidFill>
            <a:ln w="19050" cap="rnd">
              <a:solidFill>
                <a:srgbClr val="E7661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89" name="ήπια παρεκκλίνουσα ή και παραβατική συμπεριφορά"/>
            <p:cNvSpPr txBox="1"/>
            <p:nvPr/>
          </p:nvSpPr>
          <p:spPr>
            <a:xfrm>
              <a:off x="0" y="1642634"/>
              <a:ext cx="3160273" cy="566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 defTabSz="666750">
                <a:lnSpc>
                  <a:spcPct val="90000"/>
                </a:lnSpc>
                <a:spcBef>
                  <a:spcPts val="800"/>
                </a:spcBef>
                <a:defRPr sz="2000"/>
              </a:pPr>
              <a:r>
                <a:t>ήπια παρεκκλίνουσα ή και παραβατική συμπεριφορά </a:t>
              </a:r>
            </a:p>
          </p:txBody>
        </p:sp>
        <p:sp>
          <p:nvSpPr>
            <p:cNvPr id="190" name="Line"/>
            <p:cNvSpPr/>
            <p:nvPr/>
          </p:nvSpPr>
          <p:spPr>
            <a:xfrm>
              <a:off x="0" y="2312842"/>
              <a:ext cx="3160273" cy="1"/>
            </a:xfrm>
            <a:prstGeom prst="line">
              <a:avLst/>
            </a:prstGeom>
            <a:solidFill>
              <a:srgbClr val="C42F1A"/>
            </a:solidFill>
            <a:ln w="19050" cap="rnd">
              <a:solidFill>
                <a:srgbClr val="C42F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1" name="εφαρμογή παιδαγωγικών μέτρων"/>
            <p:cNvSpPr txBox="1"/>
            <p:nvPr/>
          </p:nvSpPr>
          <p:spPr>
            <a:xfrm>
              <a:off x="0" y="2416284"/>
              <a:ext cx="3160273" cy="566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defTabSz="66675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εφαρμογή παιδαγωγικών μέτρων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1"/>
          <p:cNvSpPr txBox="1"/>
          <p:nvPr/>
        </p:nvSpPr>
        <p:spPr>
          <a:xfrm>
            <a:off x="491534" y="969460"/>
            <a:ext cx="6328156" cy="591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1511" tIns="41511" rIns="41511" bIns="41511">
            <a:spAutoFit/>
          </a:bodyPr>
          <a:lstStyle>
            <a:lvl1pPr defTabSz="457683">
              <a:defRPr sz="34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ΣΣΠΘΣ στις Α΄και Β΄ Γυμνασίου</a:t>
            </a:r>
          </a:p>
        </p:txBody>
      </p:sp>
      <p:grpSp>
        <p:nvGrpSpPr>
          <p:cNvPr id="373" name="TextBox 3"/>
          <p:cNvGrpSpPr/>
          <p:nvPr/>
        </p:nvGrpSpPr>
        <p:grpSpPr>
          <a:xfrm>
            <a:off x="450023" y="1540238"/>
            <a:ext cx="8545806" cy="4159331"/>
            <a:chOff x="0" y="0"/>
            <a:chExt cx="8545804" cy="4159329"/>
          </a:xfrm>
        </p:grpSpPr>
        <p:grpSp>
          <p:nvGrpSpPr>
            <p:cNvPr id="345" name="Group"/>
            <p:cNvGrpSpPr/>
            <p:nvPr/>
          </p:nvGrpSpPr>
          <p:grpSpPr>
            <a:xfrm>
              <a:off x="-1" y="3260426"/>
              <a:ext cx="8545806" cy="898904"/>
              <a:chOff x="0" y="0"/>
              <a:chExt cx="8545804" cy="898902"/>
            </a:xfrm>
          </p:grpSpPr>
          <p:sp>
            <p:nvSpPr>
              <p:cNvPr id="343" name="Rectangle"/>
              <p:cNvSpPr/>
              <p:nvPr/>
            </p:nvSpPr>
            <p:spPr>
              <a:xfrm>
                <a:off x="-1" y="-1"/>
                <a:ext cx="8545806" cy="898904"/>
              </a:xfrm>
              <a:prstGeom prst="rect">
                <a:avLst/>
              </a:prstGeom>
              <a:solidFill>
                <a:srgbClr val="54A021"/>
              </a:solidFill>
              <a:ln w="127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807275">
                  <a:lnSpc>
                    <a:spcPct val="90000"/>
                  </a:lnSpc>
                  <a:spcBef>
                    <a:spcPts val="9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44" name="Αξιοποίηση:"/>
              <p:cNvSpPr txBox="1"/>
              <p:nvPr/>
            </p:nvSpPr>
            <p:spPr>
              <a:xfrm>
                <a:off x="0" y="6144"/>
                <a:ext cx="8545805" cy="4731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6859" tIns="96859" rIns="96859" bIns="96859" numCol="1" anchor="ctr">
                <a:spAutoFit/>
              </a:bodyPr>
              <a:lstStyle>
                <a:lvl1pPr algn="ctr" defTabSz="807275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Liberation Sans"/>
                    <a:ea typeface="Liberation Sans"/>
                    <a:cs typeface="Liberation Sans"/>
                    <a:sym typeface="Liberation Sans"/>
                  </a:defRPr>
                </a:lvl1pPr>
              </a:lstStyle>
              <a:p>
                <a:r>
                  <a:t>Αξιοποίηση:</a:t>
                </a:r>
              </a:p>
            </p:txBody>
          </p:sp>
        </p:grpSp>
        <p:grpSp>
          <p:nvGrpSpPr>
            <p:cNvPr id="348" name="Group"/>
            <p:cNvGrpSpPr/>
            <p:nvPr/>
          </p:nvGrpSpPr>
          <p:grpSpPr>
            <a:xfrm>
              <a:off x="1042" y="3727855"/>
              <a:ext cx="1708744" cy="413497"/>
              <a:chOff x="0" y="0"/>
              <a:chExt cx="1708743" cy="413495"/>
            </a:xfrm>
          </p:grpSpPr>
          <p:sp>
            <p:nvSpPr>
              <p:cNvPr id="346" name="Rectangle"/>
              <p:cNvSpPr/>
              <p:nvPr/>
            </p:nvSpPr>
            <p:spPr>
              <a:xfrm>
                <a:off x="0" y="-1"/>
                <a:ext cx="1708744" cy="413497"/>
              </a:xfrm>
              <a:prstGeom prst="rect">
                <a:avLst/>
              </a:prstGeom>
              <a:solidFill>
                <a:srgbClr val="CFDFCB">
                  <a:alpha val="90000"/>
                </a:srgbClr>
              </a:solidFill>
              <a:ln w="12700" cap="rnd">
                <a:solidFill>
                  <a:srgbClr val="CFDFCB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538183">
                  <a:lnSpc>
                    <a:spcPct val="90000"/>
                  </a:lnSpc>
                  <a:spcBef>
                    <a:spcPts val="900"/>
                  </a:spcBef>
                  <a:defRPr sz="12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47" name="Σχέδιο Δράσης"/>
              <p:cNvSpPr txBox="1"/>
              <p:nvPr/>
            </p:nvSpPr>
            <p:spPr>
              <a:xfrm>
                <a:off x="53042" y="106316"/>
                <a:ext cx="1602660" cy="200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1530" tIns="11530" rIns="11530" bIns="11530" numCol="1" anchor="ctr">
                <a:spAutoFit/>
              </a:bodyPr>
              <a:lstStyle>
                <a:lvl1pPr algn="ctr" defTabSz="538183">
                  <a:lnSpc>
                    <a:spcPct val="90000"/>
                  </a:lnSpc>
                  <a:spcBef>
                    <a:spcPts val="500"/>
                  </a:spcBef>
                  <a:defRPr sz="1200">
                    <a:latin typeface="Liberation Sans"/>
                    <a:ea typeface="Liberation Sans"/>
                    <a:cs typeface="Liberation Sans"/>
                    <a:sym typeface="Liberation Sans"/>
                  </a:defRPr>
                </a:lvl1pPr>
              </a:lstStyle>
              <a:p>
                <a:r>
                  <a:t>Σχέδιο Δράσης </a:t>
                </a:r>
              </a:p>
            </p:txBody>
          </p:sp>
        </p:grpSp>
        <p:grpSp>
          <p:nvGrpSpPr>
            <p:cNvPr id="351" name="Group"/>
            <p:cNvGrpSpPr/>
            <p:nvPr/>
          </p:nvGrpSpPr>
          <p:grpSpPr>
            <a:xfrm>
              <a:off x="1709786" y="3727855"/>
              <a:ext cx="1708745" cy="413497"/>
              <a:chOff x="0" y="0"/>
              <a:chExt cx="1708743" cy="413495"/>
            </a:xfrm>
          </p:grpSpPr>
          <p:sp>
            <p:nvSpPr>
              <p:cNvPr id="349" name="Rectangle"/>
              <p:cNvSpPr/>
              <p:nvPr/>
            </p:nvSpPr>
            <p:spPr>
              <a:xfrm>
                <a:off x="0" y="-1"/>
                <a:ext cx="1708744" cy="413497"/>
              </a:xfrm>
              <a:prstGeom prst="rect">
                <a:avLst/>
              </a:prstGeom>
              <a:solidFill>
                <a:srgbClr val="F5E6CB">
                  <a:alpha val="90000"/>
                </a:srgbClr>
              </a:solidFill>
              <a:ln w="12700" cap="rnd">
                <a:solidFill>
                  <a:srgbClr val="F5E6CB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538183">
                  <a:lnSpc>
                    <a:spcPct val="90000"/>
                  </a:lnSpc>
                  <a:spcBef>
                    <a:spcPts val="900"/>
                  </a:spcBef>
                  <a:defRPr sz="12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50" name="Εργαστήρια Δεξιοτήτων"/>
              <p:cNvSpPr txBox="1"/>
              <p:nvPr/>
            </p:nvSpPr>
            <p:spPr>
              <a:xfrm>
                <a:off x="53042" y="26306"/>
                <a:ext cx="1602660" cy="360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1530" tIns="11530" rIns="11530" bIns="11530" numCol="1" anchor="ctr">
                <a:spAutoFit/>
              </a:bodyPr>
              <a:lstStyle>
                <a:lvl1pPr algn="ctr" defTabSz="538183">
                  <a:lnSpc>
                    <a:spcPct val="90000"/>
                  </a:lnSpc>
                  <a:spcBef>
                    <a:spcPts val="500"/>
                  </a:spcBef>
                  <a:defRPr sz="1200">
                    <a:latin typeface="Liberation Sans"/>
                    <a:ea typeface="Liberation Sans"/>
                    <a:cs typeface="Liberation Sans"/>
                    <a:sym typeface="Liberation Sans"/>
                  </a:defRPr>
                </a:lvl1pPr>
              </a:lstStyle>
              <a:p>
                <a:r>
                  <a:t>Εργαστήρια Δεξιοτήτων</a:t>
                </a:r>
              </a:p>
            </p:txBody>
          </p:sp>
        </p:grpSp>
        <p:grpSp>
          <p:nvGrpSpPr>
            <p:cNvPr id="354" name="Group"/>
            <p:cNvGrpSpPr/>
            <p:nvPr/>
          </p:nvGrpSpPr>
          <p:grpSpPr>
            <a:xfrm>
              <a:off x="3418530" y="3727855"/>
              <a:ext cx="1708744" cy="413497"/>
              <a:chOff x="0" y="0"/>
              <a:chExt cx="1708743" cy="413495"/>
            </a:xfrm>
          </p:grpSpPr>
          <p:sp>
            <p:nvSpPr>
              <p:cNvPr id="352" name="Rectangle"/>
              <p:cNvSpPr/>
              <p:nvPr/>
            </p:nvSpPr>
            <p:spPr>
              <a:xfrm>
                <a:off x="0" y="-1"/>
                <a:ext cx="1708744" cy="413497"/>
              </a:xfrm>
              <a:prstGeom prst="rect">
                <a:avLst/>
              </a:prstGeom>
              <a:solidFill>
                <a:srgbClr val="F6D2CB">
                  <a:alpha val="90000"/>
                </a:srgbClr>
              </a:solidFill>
              <a:ln w="12700" cap="rnd">
                <a:solidFill>
                  <a:srgbClr val="F6D2CB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538183">
                  <a:lnSpc>
                    <a:spcPct val="90000"/>
                  </a:lnSpc>
                  <a:spcBef>
                    <a:spcPts val="900"/>
                  </a:spcBef>
                  <a:defRPr sz="12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53" name="Εσωτερικός Κανονισμός"/>
              <p:cNvSpPr txBox="1"/>
              <p:nvPr/>
            </p:nvSpPr>
            <p:spPr>
              <a:xfrm>
                <a:off x="53042" y="26306"/>
                <a:ext cx="1602660" cy="360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1530" tIns="11530" rIns="11530" bIns="11530" numCol="1" anchor="ctr">
                <a:spAutoFit/>
              </a:bodyPr>
              <a:lstStyle>
                <a:lvl1pPr algn="ctr" defTabSz="538183">
                  <a:lnSpc>
                    <a:spcPct val="90000"/>
                  </a:lnSpc>
                  <a:spcBef>
                    <a:spcPts val="500"/>
                  </a:spcBef>
                  <a:defRPr sz="1200">
                    <a:latin typeface="Liberation Sans"/>
                    <a:ea typeface="Liberation Sans"/>
                    <a:cs typeface="Liberation Sans"/>
                    <a:sym typeface="Liberation Sans"/>
                  </a:defRPr>
                </a:lvl1pPr>
              </a:lstStyle>
              <a:p>
                <a:r>
                  <a:t>Εσωτερικός Κανονισμός</a:t>
                </a:r>
              </a:p>
            </p:txBody>
          </p:sp>
        </p:grpSp>
        <p:grpSp>
          <p:nvGrpSpPr>
            <p:cNvPr id="357" name="Group"/>
            <p:cNvGrpSpPr/>
            <p:nvPr/>
          </p:nvGrpSpPr>
          <p:grpSpPr>
            <a:xfrm>
              <a:off x="5127273" y="3727855"/>
              <a:ext cx="1708744" cy="413497"/>
              <a:chOff x="0" y="0"/>
              <a:chExt cx="1708743" cy="413495"/>
            </a:xfrm>
          </p:grpSpPr>
          <p:sp>
            <p:nvSpPr>
              <p:cNvPr id="355" name="Rectangle"/>
              <p:cNvSpPr/>
              <p:nvPr/>
            </p:nvSpPr>
            <p:spPr>
              <a:xfrm>
                <a:off x="0" y="-1"/>
                <a:ext cx="1708744" cy="413497"/>
              </a:xfrm>
              <a:prstGeom prst="rect">
                <a:avLst/>
              </a:prstGeom>
              <a:solidFill>
                <a:srgbClr val="EACCCB">
                  <a:alpha val="90000"/>
                </a:srgbClr>
              </a:solidFill>
              <a:ln w="12700" cap="rnd">
                <a:solidFill>
                  <a:srgbClr val="EACCCB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538183">
                  <a:lnSpc>
                    <a:spcPct val="90000"/>
                  </a:lnSpc>
                  <a:spcBef>
                    <a:spcPts val="900"/>
                  </a:spcBef>
                  <a:defRPr sz="12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56" name="Δίκτυα Σχολείων"/>
              <p:cNvSpPr txBox="1"/>
              <p:nvPr/>
            </p:nvSpPr>
            <p:spPr>
              <a:xfrm>
                <a:off x="53042" y="106316"/>
                <a:ext cx="1602660" cy="200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1530" tIns="11530" rIns="11530" bIns="11530" numCol="1" anchor="ctr">
                <a:spAutoFit/>
              </a:bodyPr>
              <a:lstStyle>
                <a:lvl1pPr algn="ctr" defTabSz="538183">
                  <a:lnSpc>
                    <a:spcPct val="90000"/>
                  </a:lnSpc>
                  <a:spcBef>
                    <a:spcPts val="500"/>
                  </a:spcBef>
                  <a:defRPr sz="12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Δίκτυα Σχολείων</a:t>
                </a:r>
              </a:p>
            </p:txBody>
          </p:sp>
        </p:grpSp>
        <p:grpSp>
          <p:nvGrpSpPr>
            <p:cNvPr id="360" name="Group"/>
            <p:cNvGrpSpPr/>
            <p:nvPr/>
          </p:nvGrpSpPr>
          <p:grpSpPr>
            <a:xfrm>
              <a:off x="6836017" y="3727855"/>
              <a:ext cx="1708744" cy="413497"/>
              <a:chOff x="0" y="0"/>
              <a:chExt cx="1708743" cy="413495"/>
            </a:xfrm>
          </p:grpSpPr>
          <p:sp>
            <p:nvSpPr>
              <p:cNvPr id="358" name="Rectangle"/>
              <p:cNvSpPr/>
              <p:nvPr/>
            </p:nvSpPr>
            <p:spPr>
              <a:xfrm>
                <a:off x="0" y="-1"/>
                <a:ext cx="1708744" cy="413497"/>
              </a:xfrm>
              <a:prstGeom prst="rect">
                <a:avLst/>
              </a:prstGeom>
              <a:solidFill>
                <a:srgbClr val="DBD8D0">
                  <a:alpha val="90000"/>
                </a:srgbClr>
              </a:solidFill>
              <a:ln w="12700" cap="rnd">
                <a:solidFill>
                  <a:srgbClr val="DBD8D0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538183">
                  <a:lnSpc>
                    <a:spcPct val="90000"/>
                  </a:lnSpc>
                  <a:spcBef>
                    <a:spcPts val="900"/>
                  </a:spcBef>
                  <a:defRPr sz="12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59" name="Εθνικά και ευρωπαϊκά προγράμματα"/>
              <p:cNvSpPr txBox="1"/>
              <p:nvPr/>
            </p:nvSpPr>
            <p:spPr>
              <a:xfrm>
                <a:off x="53042" y="26306"/>
                <a:ext cx="1602660" cy="360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1530" tIns="11530" rIns="11530" bIns="11530" numCol="1" anchor="ctr">
                <a:spAutoFit/>
              </a:bodyPr>
              <a:lstStyle>
                <a:lvl1pPr algn="ctr" defTabSz="538183">
                  <a:lnSpc>
                    <a:spcPct val="90000"/>
                  </a:lnSpc>
                  <a:spcBef>
                    <a:spcPts val="500"/>
                  </a:spcBef>
                  <a:defRPr sz="12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Εθνικά και ευρωπαϊκά προγράμματα</a:t>
                </a:r>
              </a:p>
            </p:txBody>
          </p:sp>
        </p:grpSp>
        <p:grpSp>
          <p:nvGrpSpPr>
            <p:cNvPr id="363" name="Group"/>
            <p:cNvGrpSpPr/>
            <p:nvPr/>
          </p:nvGrpSpPr>
          <p:grpSpPr>
            <a:xfrm>
              <a:off x="-1" y="2638073"/>
              <a:ext cx="8545806" cy="635838"/>
              <a:chOff x="0" y="-35010"/>
              <a:chExt cx="8545804" cy="635836"/>
            </a:xfrm>
          </p:grpSpPr>
          <p:sp>
            <p:nvSpPr>
              <p:cNvPr id="361" name="Shape"/>
              <p:cNvSpPr/>
              <p:nvPr/>
            </p:nvSpPr>
            <p:spPr>
              <a:xfrm rot="10800000">
                <a:off x="0" y="0"/>
                <a:ext cx="8545805" cy="60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10610" y="7565"/>
                    </a:lnTo>
                    <a:lnTo>
                      <a:pt x="10610" y="5400"/>
                    </a:lnTo>
                    <a:lnTo>
                      <a:pt x="10420" y="5400"/>
                    </a:lnTo>
                    <a:lnTo>
                      <a:pt x="10800" y="0"/>
                    </a:lnTo>
                    <a:lnTo>
                      <a:pt x="11180" y="5400"/>
                    </a:lnTo>
                    <a:lnTo>
                      <a:pt x="10990" y="5400"/>
                    </a:lnTo>
                    <a:lnTo>
                      <a:pt x="10990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6B91E"/>
              </a:solidFill>
              <a:ln w="127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807275">
                  <a:lnSpc>
                    <a:spcPct val="90000"/>
                  </a:lnSpc>
                  <a:spcBef>
                    <a:spcPts val="9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62" name="Συνεργασία με Σύμβουλο Εκπαίδευσης παιδαγωγικής ευθύνης"/>
              <p:cNvSpPr txBox="1"/>
              <p:nvPr/>
            </p:nvSpPr>
            <p:spPr>
              <a:xfrm>
                <a:off x="0" y="-35011"/>
                <a:ext cx="8545805" cy="4604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6859" tIns="96859" rIns="96859" bIns="96859" numCol="1" anchor="ctr">
                <a:spAutoFit/>
              </a:bodyPr>
              <a:lstStyle>
                <a:lvl1pPr algn="ctr" defTabSz="807275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Συνεργασία με Σύμβουλο Εκπαίδευσης παιδαγωγικής ευθύνης</a:t>
                </a:r>
              </a:p>
            </p:txBody>
          </p:sp>
        </p:grpSp>
        <p:grpSp>
          <p:nvGrpSpPr>
            <p:cNvPr id="366" name="Group"/>
            <p:cNvGrpSpPr/>
            <p:nvPr/>
          </p:nvGrpSpPr>
          <p:grpSpPr>
            <a:xfrm>
              <a:off x="-1" y="1929253"/>
              <a:ext cx="8545806" cy="757315"/>
              <a:chOff x="0" y="0"/>
              <a:chExt cx="8545804" cy="757313"/>
            </a:xfrm>
          </p:grpSpPr>
          <p:sp>
            <p:nvSpPr>
              <p:cNvPr id="364" name="Shape"/>
              <p:cNvSpPr/>
              <p:nvPr/>
            </p:nvSpPr>
            <p:spPr>
              <a:xfrm rot="10800000">
                <a:off x="0" y="0"/>
                <a:ext cx="8545805" cy="757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10561" y="7565"/>
                    </a:lnTo>
                    <a:lnTo>
                      <a:pt x="10561" y="5400"/>
                    </a:lnTo>
                    <a:lnTo>
                      <a:pt x="10321" y="5400"/>
                    </a:lnTo>
                    <a:lnTo>
                      <a:pt x="10800" y="0"/>
                    </a:lnTo>
                    <a:lnTo>
                      <a:pt x="11279" y="5400"/>
                    </a:lnTo>
                    <a:lnTo>
                      <a:pt x="11039" y="5400"/>
                    </a:lnTo>
                    <a:lnTo>
                      <a:pt x="11039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6618"/>
              </a:solidFill>
              <a:ln w="127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807275">
                  <a:lnSpc>
                    <a:spcPct val="90000"/>
                  </a:lnSpc>
                  <a:spcBef>
                    <a:spcPts val="9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65" name="Σύμβουλος Σχολικής Ζωής"/>
              <p:cNvSpPr txBox="1"/>
              <p:nvPr/>
            </p:nvSpPr>
            <p:spPr>
              <a:xfrm>
                <a:off x="0" y="15830"/>
                <a:ext cx="8545805" cy="4604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6859" tIns="96859" rIns="96859" bIns="96859" numCol="1" anchor="ctr">
                <a:spAutoFit/>
              </a:bodyPr>
              <a:lstStyle>
                <a:lvl1pPr algn="ctr" defTabSz="807275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Σύμβουλος Σχολικής Ζωής</a:t>
                </a:r>
              </a:p>
            </p:txBody>
          </p:sp>
        </p:grpSp>
        <p:grpSp>
          <p:nvGrpSpPr>
            <p:cNvPr id="369" name="Group"/>
            <p:cNvGrpSpPr/>
            <p:nvPr/>
          </p:nvGrpSpPr>
          <p:grpSpPr>
            <a:xfrm>
              <a:off x="-1" y="926125"/>
              <a:ext cx="8545806" cy="1016614"/>
              <a:chOff x="0" y="-29539"/>
              <a:chExt cx="8545804" cy="1016612"/>
            </a:xfrm>
          </p:grpSpPr>
          <p:sp>
            <p:nvSpPr>
              <p:cNvPr id="367" name="Shape"/>
              <p:cNvSpPr/>
              <p:nvPr/>
            </p:nvSpPr>
            <p:spPr>
              <a:xfrm rot="10800000">
                <a:off x="0" y="0"/>
                <a:ext cx="8545805" cy="987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10488" y="7565"/>
                    </a:lnTo>
                    <a:lnTo>
                      <a:pt x="10488" y="5400"/>
                    </a:lnTo>
                    <a:lnTo>
                      <a:pt x="10176" y="5400"/>
                    </a:lnTo>
                    <a:lnTo>
                      <a:pt x="10800" y="0"/>
                    </a:lnTo>
                    <a:lnTo>
                      <a:pt x="11424" y="5400"/>
                    </a:lnTo>
                    <a:lnTo>
                      <a:pt x="11112" y="5400"/>
                    </a:lnTo>
                    <a:lnTo>
                      <a:pt x="11112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42F1A"/>
              </a:solidFill>
              <a:ln w="127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807275">
                  <a:lnSpc>
                    <a:spcPct val="90000"/>
                  </a:lnSpc>
                  <a:spcBef>
                    <a:spcPts val="9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68" name="Εκπαίδευση και υποστήριξη παιδαγωγικών ομάδων Σχολείων (π.χ. επιμορφώσεις και εκπαιδευτικό υλικό)"/>
              <p:cNvSpPr txBox="1"/>
              <p:nvPr/>
            </p:nvSpPr>
            <p:spPr>
              <a:xfrm>
                <a:off x="0" y="-29540"/>
                <a:ext cx="8545805" cy="7004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6859" tIns="96859" rIns="96859" bIns="96859" numCol="1" anchor="ctr">
                <a:spAutoFit/>
              </a:bodyPr>
              <a:lstStyle>
                <a:lvl1pPr algn="ctr" defTabSz="807275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Εκπαίδευση και υποστήριξη παιδαγωγικών ομάδων Σχολείων (π.χ. επιμορφώσεις και εκπαιδευτικό υλικό)</a:t>
                </a:r>
              </a:p>
            </p:txBody>
          </p:sp>
        </p:grpSp>
        <p:grpSp>
          <p:nvGrpSpPr>
            <p:cNvPr id="372" name="Group"/>
            <p:cNvGrpSpPr/>
            <p:nvPr/>
          </p:nvGrpSpPr>
          <p:grpSpPr>
            <a:xfrm>
              <a:off x="-1" y="-1"/>
              <a:ext cx="8545806" cy="968134"/>
              <a:chOff x="0" y="0"/>
              <a:chExt cx="8545804" cy="968132"/>
            </a:xfrm>
          </p:grpSpPr>
          <p:sp>
            <p:nvSpPr>
              <p:cNvPr id="370" name="Shape"/>
              <p:cNvSpPr/>
              <p:nvPr/>
            </p:nvSpPr>
            <p:spPr>
              <a:xfrm rot="10800000">
                <a:off x="0" y="-1"/>
                <a:ext cx="8545805" cy="968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5"/>
                    </a:moveTo>
                    <a:lnTo>
                      <a:pt x="10494" y="7565"/>
                    </a:lnTo>
                    <a:lnTo>
                      <a:pt x="10494" y="5400"/>
                    </a:lnTo>
                    <a:lnTo>
                      <a:pt x="10188" y="5400"/>
                    </a:lnTo>
                    <a:lnTo>
                      <a:pt x="10800" y="0"/>
                    </a:lnTo>
                    <a:lnTo>
                      <a:pt x="11412" y="5400"/>
                    </a:lnTo>
                    <a:lnTo>
                      <a:pt x="11106" y="5400"/>
                    </a:lnTo>
                    <a:lnTo>
                      <a:pt x="11106" y="7565"/>
                    </a:lnTo>
                    <a:lnTo>
                      <a:pt x="21600" y="7565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18655"/>
              </a:solidFill>
              <a:ln w="127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807275">
                  <a:lnSpc>
                    <a:spcPct val="90000"/>
                  </a:lnSpc>
                  <a:spcBef>
                    <a:spcPts val="9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371" name="Έγκριση Συλλόγων Διδασκόντων/ουσών (&gt;80% εκπ/κών)"/>
              <p:cNvSpPr txBox="1"/>
              <p:nvPr/>
            </p:nvSpPr>
            <p:spPr>
              <a:xfrm>
                <a:off x="0" y="84321"/>
                <a:ext cx="8545805" cy="4604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6859" tIns="96859" rIns="96859" bIns="96859" numCol="1" anchor="ctr">
                <a:spAutoFit/>
              </a:bodyPr>
              <a:lstStyle>
                <a:lvl1pPr algn="ctr" defTabSz="807275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Έγκριση Συλλόγων Διδασκόντων/ουσών (&gt;80% εκπ/κών)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11" descr="Picture 1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92266" y="2386015"/>
            <a:ext cx="2146696" cy="37877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" name="Content Placeholder 5"/>
          <p:cNvGrpSpPr/>
          <p:nvPr/>
        </p:nvGrpSpPr>
        <p:grpSpPr>
          <a:xfrm>
            <a:off x="240506" y="528640"/>
            <a:ext cx="8615365" cy="733426"/>
            <a:chOff x="0" y="0"/>
            <a:chExt cx="8615363" cy="733425"/>
          </a:xfrm>
        </p:grpSpPr>
        <p:sp>
          <p:nvSpPr>
            <p:cNvPr id="376" name="Rectangle"/>
            <p:cNvSpPr/>
            <p:nvPr/>
          </p:nvSpPr>
          <p:spPr>
            <a:xfrm>
              <a:off x="-1" y="0"/>
              <a:ext cx="8615365" cy="733425"/>
            </a:xfrm>
            <a:prstGeom prst="rect">
              <a:avLst/>
            </a:prstGeom>
            <a:solidFill>
              <a:schemeClr val="accent2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377" name="Παραδείγματα Οργάνωσης (δημοτικό)"/>
            <p:cNvSpPr txBox="1"/>
            <p:nvPr/>
          </p:nvSpPr>
          <p:spPr>
            <a:xfrm>
              <a:off x="12699" y="12700"/>
              <a:ext cx="8589965" cy="398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Παραδείγματα Οργάνωσης (δημοτικό)</a:t>
              </a:r>
            </a:p>
          </p:txBody>
        </p:sp>
      </p:grpSp>
      <p:pic>
        <p:nvPicPr>
          <p:cNvPr id="379" name="Picture 7" descr="Picture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2653" y="2401888"/>
            <a:ext cx="2587229" cy="344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icture 9" descr="Picture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39629" y="2755901"/>
            <a:ext cx="2146696" cy="3065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icture 4" descr="Picture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938961" y="2563815"/>
            <a:ext cx="2147889" cy="3551238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TextBox 1"/>
          <p:cNvSpPr txBox="1"/>
          <p:nvPr/>
        </p:nvSpPr>
        <p:spPr>
          <a:xfrm>
            <a:off x="448866" y="1633538"/>
            <a:ext cx="1970485" cy="437664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600" b="1"/>
            </a:pPr>
            <a:r>
              <a:t>Όραμα</a:t>
            </a:r>
          </a:p>
        </p:txBody>
      </p:sp>
      <p:sp>
        <p:nvSpPr>
          <p:cNvPr id="383" name="TextBox 8"/>
          <p:cNvSpPr txBox="1"/>
          <p:nvPr/>
        </p:nvSpPr>
        <p:spPr>
          <a:xfrm>
            <a:off x="3050381" y="1666875"/>
            <a:ext cx="1720453" cy="437664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600" b="1"/>
            </a:lvl1pPr>
          </a:lstStyle>
          <a:p>
            <a:r>
              <a:t>Αξίες</a:t>
            </a:r>
          </a:p>
        </p:txBody>
      </p:sp>
      <p:sp>
        <p:nvSpPr>
          <p:cNvPr id="384" name="TextBox 13"/>
          <p:cNvSpPr txBox="1"/>
          <p:nvPr/>
        </p:nvSpPr>
        <p:spPr>
          <a:xfrm>
            <a:off x="5108973" y="1435100"/>
            <a:ext cx="4035028" cy="437664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600" b="1"/>
            </a:lvl1pPr>
          </a:lstStyle>
          <a:p>
            <a:r>
              <a:t>Συνθήματα παρακίνησης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Box 1"/>
          <p:cNvSpPr txBox="1"/>
          <p:nvPr/>
        </p:nvSpPr>
        <p:spPr>
          <a:xfrm>
            <a:off x="45719" y="854678"/>
            <a:ext cx="9052562" cy="2957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buSzPct val="100000"/>
              <a:buFont typeface="Arial"/>
              <a:buChar char="•"/>
              <a:defRPr sz="2800" b="1"/>
            </a:pPr>
            <a:r>
              <a:t> Πρόταση οράματος – αξιών του σχολείου</a:t>
            </a:r>
          </a:p>
          <a:p>
            <a:pPr marL="971550" lvl="1" indent="-514350">
              <a:lnSpc>
                <a:spcPct val="120000"/>
              </a:lnSpc>
              <a:buSzPct val="100000"/>
              <a:buAutoNum type="arabicPeriod"/>
              <a:defRPr sz="2800"/>
            </a:pPr>
            <a:r>
              <a:t>Τι θέλουμε να βλέπουμε και να ακούμε στο σχολείο μας (</a:t>
            </a:r>
            <a:r>
              <a:rPr b="1" i="1">
                <a:solidFill>
                  <a:srgbClr val="C00000"/>
                </a:solidFill>
              </a:rPr>
              <a:t>όραμα</a:t>
            </a:r>
            <a:r>
              <a:t>)</a:t>
            </a:r>
          </a:p>
          <a:p>
            <a:pPr marL="971550" lvl="1" indent="-514350">
              <a:lnSpc>
                <a:spcPct val="120000"/>
              </a:lnSpc>
              <a:buSzPct val="100000"/>
              <a:buAutoNum type="arabicPeriod"/>
              <a:defRPr sz="2800"/>
            </a:pPr>
            <a:r>
              <a:t>Καθορισμός των αξιών του σχολείου (</a:t>
            </a:r>
            <a:r>
              <a:rPr b="1" i="1">
                <a:solidFill>
                  <a:srgbClr val="C00000"/>
                </a:solidFill>
              </a:rPr>
              <a:t>τα στοιχεία/αξίες  που συνθέτουν το όραμα αυτό</a:t>
            </a:r>
            <a:r>
              <a:t>) </a:t>
            </a:r>
          </a:p>
          <a:p>
            <a:pPr marL="971550" lvl="1" indent="-514350">
              <a:lnSpc>
                <a:spcPct val="120000"/>
              </a:lnSpc>
              <a:buSzPct val="100000"/>
              <a:buAutoNum type="arabicPeriod"/>
              <a:defRPr sz="2800"/>
            </a:pPr>
            <a:r>
              <a:t>Δημιουργία συνθημάτων παρακίνησης</a:t>
            </a:r>
          </a:p>
        </p:txBody>
      </p:sp>
      <p:grpSp>
        <p:nvGrpSpPr>
          <p:cNvPr id="389" name="Cloud 4"/>
          <p:cNvGrpSpPr/>
          <p:nvPr/>
        </p:nvGrpSpPr>
        <p:grpSpPr>
          <a:xfrm>
            <a:off x="6079713" y="3607056"/>
            <a:ext cx="3025398" cy="1809068"/>
            <a:chOff x="0" y="0"/>
            <a:chExt cx="3025396" cy="1809066"/>
          </a:xfrm>
        </p:grpSpPr>
        <p:sp>
          <p:nvSpPr>
            <p:cNvPr id="387" name="Shape"/>
            <p:cNvSpPr/>
            <p:nvPr/>
          </p:nvSpPr>
          <p:spPr>
            <a:xfrm rot="20756537">
              <a:off x="98089" y="326289"/>
              <a:ext cx="2829219" cy="1156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noFill/>
            <a:ln w="349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8" name="Shape"/>
            <p:cNvSpPr/>
            <p:nvPr/>
          </p:nvSpPr>
          <p:spPr>
            <a:xfrm rot="20756537">
              <a:off x="234073" y="379802"/>
              <a:ext cx="2592509" cy="981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349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90" name="Rectangle 5" descr="Rectangle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0842947">
            <a:off x="6509474" y="3850085"/>
            <a:ext cx="2360082" cy="947504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Τίτλος 2"/>
          <p:cNvSpPr txBox="1">
            <a:spLocks noGrp="1"/>
          </p:cNvSpPr>
          <p:nvPr>
            <p:ph type="title"/>
          </p:nvPr>
        </p:nvSpPr>
        <p:spPr>
          <a:xfrm>
            <a:off x="0" y="-7735"/>
            <a:ext cx="9144000" cy="751114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t>Καθορισμός κοινού οράματος, κοινών αξιών &amp; συμπεριφορών</a:t>
            </a:r>
          </a:p>
        </p:txBody>
      </p:sp>
      <p:pic>
        <p:nvPicPr>
          <p:cNvPr id="392" name="Εικόνα 3" descr="Εικόνα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0672607">
            <a:off x="1778846" y="4196450"/>
            <a:ext cx="2393705" cy="2390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1 - Θέση κειμένου"/>
          <p:cNvSpPr txBox="1">
            <a:spLocks noGrp="1"/>
          </p:cNvSpPr>
          <p:nvPr>
            <p:ph type="body" idx="1"/>
          </p:nvPr>
        </p:nvSpPr>
        <p:spPr>
          <a:xfrm>
            <a:off x="354330" y="1426464"/>
            <a:ext cx="8435342" cy="500336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200" b="1"/>
            </a:pPr>
            <a:r>
              <a:t>Επιλέγουμε 2-3 αξίες που συνάδουν με το όραμα του Σχολείου</a:t>
            </a:r>
          </a:p>
          <a:p>
            <a:pPr>
              <a:lnSpc>
                <a:spcPct val="80000"/>
              </a:lnSpc>
              <a:defRPr sz="2200" b="1"/>
            </a:pPr>
            <a:r>
              <a:t>Δημιουργούμε πίνακα αξιών</a:t>
            </a:r>
          </a:p>
          <a:p>
            <a:pPr>
              <a:lnSpc>
                <a:spcPct val="80000"/>
              </a:lnSpc>
              <a:defRPr sz="2200" b="1"/>
            </a:pPr>
            <a:r>
              <a:t>Ορίζουμε 1-2 αναμενόμενες συμπεριφορές για κάθε αξία</a:t>
            </a:r>
          </a:p>
          <a:p>
            <a:pPr>
              <a:lnSpc>
                <a:spcPct val="80000"/>
              </a:lnSpc>
              <a:defRPr sz="2200" b="1"/>
            </a:pPr>
            <a:r>
              <a:t>Ενημερώνουμε μαθητές, εκπαιδευτικούς και γονείς για τις αξίες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200" b="1"/>
            </a:pPr>
            <a:r>
              <a:t>Το πολύ τρεις (3) αξίες με βάση:</a:t>
            </a:r>
          </a:p>
          <a:p>
            <a:pPr marL="742950" lvl="1" indent="-285750"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Δεδομένα (</a:t>
            </a:r>
            <a:r>
              <a:rPr i="1"/>
              <a:t>π.χ. Ψήφος των μελών του Συλλόγου Διδασκόντων</a:t>
            </a:r>
            <a:r>
              <a:t>)</a:t>
            </a:r>
          </a:p>
          <a:p>
            <a:pPr marL="742950" lvl="1" indent="-285750"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Πρόταση της παιδαγωγικής ομάδας του ΣΣΠΘΣ.</a:t>
            </a:r>
          </a:p>
          <a:p>
            <a:pPr marL="742950" lvl="1" indent="-285750"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Χώρο εφαρμογής: </a:t>
            </a:r>
            <a:r>
              <a:rPr i="1"/>
              <a:t>(π.χ. αίθουσα) </a:t>
            </a:r>
            <a:r>
              <a:t>χρόνο (</a:t>
            </a:r>
            <a:r>
              <a:rPr i="1"/>
              <a:t>π.χ. διάλειμμα</a:t>
            </a:r>
            <a:r>
              <a:t>), ανάγκες του Σχολείου </a:t>
            </a:r>
            <a:r>
              <a:rPr i="1"/>
              <a:t>(π.χ. όλοι οι μαθητές του σχολείου).</a:t>
            </a:r>
          </a:p>
        </p:txBody>
      </p:sp>
      <p:sp>
        <p:nvSpPr>
          <p:cNvPr id="395" name="2 - Τίτλος"/>
          <p:cNvSpPr txBox="1">
            <a:spLocks noGrp="1"/>
          </p:cNvSpPr>
          <p:nvPr>
            <p:ph type="title"/>
          </p:nvPr>
        </p:nvSpPr>
        <p:spPr>
          <a:xfrm>
            <a:off x="0" y="-16064"/>
            <a:ext cx="9144000" cy="751114"/>
          </a:xfrm>
          <a:prstGeom prst="rect">
            <a:avLst/>
          </a:prstGeom>
        </p:spPr>
        <p:txBody>
          <a:bodyPr/>
          <a:lstStyle/>
          <a:p>
            <a:pPr>
              <a:defRPr sz="3600" b="1" u="sng">
                <a:solidFill>
                  <a:srgbClr val="C00000"/>
                </a:solidFill>
              </a:defRPr>
            </a:pPr>
            <a:r>
              <a:t>Αξίες</a:t>
            </a:r>
            <a:r>
              <a:rPr sz="3200" u="none">
                <a:solidFill>
                  <a:srgbClr val="000000"/>
                </a:solidFill>
              </a:rPr>
              <a:t> &amp; αναμενόμενες συμπεριφορές</a:t>
            </a:r>
          </a:p>
        </p:txBody>
      </p:sp>
      <p:grpSp>
        <p:nvGrpSpPr>
          <p:cNvPr id="398" name="3 - Θέση περιεχομένου"/>
          <p:cNvGrpSpPr/>
          <p:nvPr/>
        </p:nvGrpSpPr>
        <p:grpSpPr>
          <a:xfrm>
            <a:off x="0" y="763425"/>
            <a:ext cx="9144000" cy="514351"/>
            <a:chOff x="0" y="0"/>
            <a:chExt cx="9144000" cy="514350"/>
          </a:xfrm>
        </p:grpSpPr>
        <p:sp>
          <p:nvSpPr>
            <p:cNvPr id="396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lnSpc>
                  <a:spcPct val="80000"/>
                </a:lnSpc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397" name="Αξία: Μια σύντομη δήλωση με θετική διατύπωση"/>
            <p:cNvSpPr txBox="1"/>
            <p:nvPr/>
          </p:nvSpPr>
          <p:spPr>
            <a:xfrm>
              <a:off x="411480" y="73151"/>
              <a:ext cx="8686801" cy="4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342900" indent="-342900">
                <a:lnSpc>
                  <a:spcPct val="80000"/>
                </a:lnSpc>
                <a:spcBef>
                  <a:spcPts val="600"/>
                </a:spcBef>
                <a:defRPr sz="2500" b="1">
                  <a:solidFill>
                    <a:srgbClr val="009999"/>
                  </a:solidFill>
                </a:defRPr>
              </a:pPr>
              <a:r>
                <a:t>Αξία</a:t>
              </a:r>
              <a:r>
                <a:rPr b="0"/>
                <a:t>: </a:t>
              </a:r>
              <a:r>
                <a:t>Μια σύντομη δήλωση με θετική διατύπωση</a:t>
              </a:r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1 - Θέση κειμένου"/>
          <p:cNvSpPr txBox="1">
            <a:spLocks noGrp="1"/>
          </p:cNvSpPr>
          <p:nvPr>
            <p:ph type="body" idx="1"/>
          </p:nvPr>
        </p:nvSpPr>
        <p:spPr>
          <a:xfrm>
            <a:off x="354330" y="1426464"/>
            <a:ext cx="8435342" cy="5003367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sz="2800" b="1"/>
            </a:pPr>
            <a:r>
              <a:t>Συμπεριφορά: </a:t>
            </a:r>
            <a:r>
              <a:rPr sz="2400"/>
              <a:t>οποιαδήποτε ενέργεια/κίνηση του παιδιού στο σχολικό περιβάλλον</a:t>
            </a:r>
          </a:p>
          <a:p>
            <a:pPr>
              <a:buSzTx/>
              <a:buNone/>
              <a:defRPr sz="2800" b="1"/>
            </a:pPr>
            <a:r>
              <a:t>Οι συμπεριφορές να είναι:</a:t>
            </a:r>
          </a:p>
          <a:p>
            <a:pPr>
              <a:defRPr b="1"/>
            </a:pPr>
            <a:r>
              <a:t>Σύντομες </a:t>
            </a:r>
            <a:r>
              <a:rPr b="0"/>
              <a:t>(π.χ. μία λέξη: σεβασμός) και</a:t>
            </a:r>
            <a:r>
              <a:t> εικονογραφημένες</a:t>
            </a:r>
          </a:p>
          <a:p>
            <a:pPr>
              <a:defRPr b="1"/>
            </a:pPr>
            <a:r>
              <a:t>Περιεκτικές </a:t>
            </a:r>
            <a:r>
              <a:rPr b="0"/>
              <a:t>(π.χ. ένα σύνολο συμπεριφορών να υπάγεται σε μία αξία)</a:t>
            </a:r>
          </a:p>
          <a:p>
            <a:pPr>
              <a:defRPr b="1"/>
            </a:pPr>
            <a:r>
              <a:t>Να απαντούν στην ερώτηση: Πώς θέλουμε τα παιδιά να συμπεριφέρονται στο σχολείο ώστε να επιτύχουν την αξία;</a:t>
            </a:r>
          </a:p>
          <a:p>
            <a:pPr>
              <a:defRPr b="1"/>
            </a:pPr>
            <a:r>
              <a:t>Να είναι μετρήσιμες </a:t>
            </a:r>
            <a:r>
              <a:rPr i="1"/>
              <a:t>π.χ. δεν ολοκληρώνει την εργασία  </a:t>
            </a:r>
            <a:r>
              <a:t>(</a:t>
            </a:r>
            <a:r>
              <a:rPr i="1"/>
              <a:t>μη μετρήσιμη: είναι τεμπέλης)</a:t>
            </a:r>
          </a:p>
        </p:txBody>
      </p:sp>
      <p:sp>
        <p:nvSpPr>
          <p:cNvPr id="401" name="2 - Τίτλος"/>
          <p:cNvSpPr txBox="1">
            <a:spLocks noGrp="1"/>
          </p:cNvSpPr>
          <p:nvPr>
            <p:ph type="title"/>
          </p:nvPr>
        </p:nvSpPr>
        <p:spPr>
          <a:xfrm>
            <a:off x="0" y="-1073"/>
            <a:ext cx="9144000" cy="751114"/>
          </a:xfrm>
          <a:prstGeom prst="rect">
            <a:avLst/>
          </a:prstGeom>
        </p:spPr>
        <p:txBody>
          <a:bodyPr/>
          <a:lstStyle/>
          <a:p>
            <a:pPr>
              <a:defRPr sz="3200" b="1"/>
            </a:pPr>
            <a:r>
              <a:t>Αξίες &amp; αναμενόμενες </a:t>
            </a:r>
            <a:r>
              <a:rPr sz="3600" u="sng">
                <a:solidFill>
                  <a:srgbClr val="C00000"/>
                </a:solidFill>
              </a:rPr>
              <a:t>συμπεριφορές</a:t>
            </a:r>
          </a:p>
        </p:txBody>
      </p:sp>
      <p:grpSp>
        <p:nvGrpSpPr>
          <p:cNvPr id="404" name="3 - Θέση περιεχομένου"/>
          <p:cNvGrpSpPr/>
          <p:nvPr/>
        </p:nvGrpSpPr>
        <p:grpSpPr>
          <a:xfrm>
            <a:off x="0" y="763425"/>
            <a:ext cx="9144000" cy="514351"/>
            <a:chOff x="0" y="0"/>
            <a:chExt cx="9144000" cy="514350"/>
          </a:xfrm>
        </p:grpSpPr>
        <p:sp>
          <p:nvSpPr>
            <p:cNvPr id="402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403" name="Πώς θέλουμε να συμπεριφέρονται τα παιδιά;"/>
            <p:cNvSpPr txBox="1"/>
            <p:nvPr/>
          </p:nvSpPr>
          <p:spPr>
            <a:xfrm>
              <a:off x="411480" y="73151"/>
              <a:ext cx="8686801" cy="4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lnSpc>
                  <a:spcPct val="80000"/>
                </a:lnSpc>
                <a:spcBef>
                  <a:spcPts val="600"/>
                </a:spcBef>
                <a:defRPr sz="2500" b="1">
                  <a:solidFill>
                    <a:srgbClr val="009999"/>
                  </a:solidFill>
                </a:defRPr>
              </a:lvl1pPr>
            </a:lstStyle>
            <a:p>
              <a:r>
                <a:t>Πώς θέλουμε να συμπεριφέρονται τα παιδιά;</a:t>
              </a:r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1 - Θέση κειμένου"/>
          <p:cNvSpPr txBox="1">
            <a:spLocks noGrp="1"/>
          </p:cNvSpPr>
          <p:nvPr>
            <p:ph type="body" idx="1"/>
          </p:nvPr>
        </p:nvSpPr>
        <p:spPr>
          <a:xfrm>
            <a:off x="179850" y="1426465"/>
            <a:ext cx="8842663" cy="518419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buSzTx/>
              <a:buNone/>
              <a:defRPr sz="2800" b="1"/>
            </a:pPr>
            <a:r>
              <a:t>Ποια αξία ΔΕΝ υπάρχει ή είναι ελλιπής; </a:t>
            </a:r>
          </a:p>
          <a:p>
            <a:pPr marL="285750" lvl="1" indent="171450">
              <a:lnSpc>
                <a:spcPct val="90000"/>
              </a:lnSpc>
              <a:spcBef>
                <a:spcPts val="600"/>
              </a:spcBef>
              <a:buSzTx/>
              <a:buNone/>
              <a:defRPr sz="2800" b="1"/>
            </a:pPr>
            <a:r>
              <a:t>Πώς θα  το διαπιστώσω; </a:t>
            </a:r>
          </a:p>
          <a:p>
            <a:pPr marL="0" lvl="1" indent="742950">
              <a:lnSpc>
                <a:spcPct val="90000"/>
              </a:lnSpc>
              <a:spcBef>
                <a:spcPts val="600"/>
              </a:spcBef>
              <a:buSzTx/>
              <a:buNone/>
              <a:defRPr sz="2800" b="1"/>
            </a:pPr>
            <a:r>
              <a:t>Παρατηρήστε τα παιδιά για μια εβδομάδα - κρατήστε ημερολόγιο και καταλήξτε σε 3 βασικές αξίες. </a:t>
            </a:r>
          </a:p>
          <a:p>
            <a:pPr>
              <a:spcBef>
                <a:spcPts val="2400"/>
              </a:spcBef>
              <a:buSzTx/>
              <a:buNone/>
              <a:defRPr sz="2800" b="1"/>
            </a:pPr>
            <a:r>
              <a:t>Ποιο είναι το σημαντικότερο πρόβλημα συμπεριφοράς; </a:t>
            </a:r>
          </a:p>
          <a:p>
            <a:pPr marL="0" lvl="1" indent="742950">
              <a:lnSpc>
                <a:spcPct val="90000"/>
              </a:lnSpc>
              <a:spcBef>
                <a:spcPts val="600"/>
              </a:spcBef>
              <a:buSzTx/>
              <a:buNone/>
              <a:defRPr sz="2800" b="1"/>
            </a:pPr>
            <a:r>
              <a:t>Παρατήρηση για ζητήματα συμπεριφοράς των παιδιών</a:t>
            </a:r>
          </a:p>
          <a:p>
            <a:pPr marL="0" lvl="1" indent="742950">
              <a:lnSpc>
                <a:spcPct val="90000"/>
              </a:lnSpc>
              <a:spcBef>
                <a:spcPts val="600"/>
              </a:spcBef>
              <a:buSzTx/>
              <a:buNone/>
              <a:defRPr sz="2800" b="1"/>
            </a:pPr>
            <a:r>
              <a:t>Συζήτηση/συνέντευξη με παιδιά</a:t>
            </a:r>
          </a:p>
          <a:p>
            <a:pPr marL="0" lvl="1" indent="742950">
              <a:lnSpc>
                <a:spcPct val="90000"/>
              </a:lnSpc>
              <a:spcBef>
                <a:spcPts val="600"/>
              </a:spcBef>
              <a:buSzTx/>
              <a:buNone/>
              <a:defRPr sz="2800" b="1"/>
            </a:pPr>
            <a:r>
              <a:t>Ενημέρωση, συζήτηση, ανταλλαγή πληροφοριών μεταξύ εκπαιδευτικών η/και Συλλόγου Διδασκόντων.</a:t>
            </a:r>
          </a:p>
        </p:txBody>
      </p:sp>
      <p:sp>
        <p:nvSpPr>
          <p:cNvPr id="407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t>Αξίες &amp; αναμενόμενες συμπεριφορές</a:t>
            </a:r>
          </a:p>
        </p:txBody>
      </p:sp>
      <p:grpSp>
        <p:nvGrpSpPr>
          <p:cNvPr id="410" name="3 - Θέση περιεχομένου"/>
          <p:cNvGrpSpPr/>
          <p:nvPr/>
        </p:nvGrpSpPr>
        <p:grpSpPr>
          <a:xfrm>
            <a:off x="0" y="763425"/>
            <a:ext cx="9144000" cy="514351"/>
            <a:chOff x="0" y="0"/>
            <a:chExt cx="9144000" cy="514350"/>
          </a:xfrm>
        </p:grpSpPr>
        <p:sp>
          <p:nvSpPr>
            <p:cNvPr id="408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600"/>
                </a:spcBef>
                <a:defRPr sz="2400">
                  <a:solidFill>
                    <a:srgbClr val="009999"/>
                  </a:solidFill>
                </a:defRPr>
              </a:pPr>
              <a:endParaRPr/>
            </a:p>
          </p:txBody>
        </p:sp>
        <p:sp>
          <p:nvSpPr>
            <p:cNvPr id="409" name="Τρόποι διερεύνησης  αξιών &amp; συμπεριφορών"/>
            <p:cNvSpPr txBox="1"/>
            <p:nvPr/>
          </p:nvSpPr>
          <p:spPr>
            <a:xfrm>
              <a:off x="411480" y="73151"/>
              <a:ext cx="8686801" cy="4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lnSpc>
                  <a:spcPct val="80000"/>
                </a:lnSpc>
                <a:spcBef>
                  <a:spcPts val="600"/>
                </a:spcBef>
                <a:defRPr sz="2500" b="1">
                  <a:solidFill>
                    <a:srgbClr val="009999"/>
                  </a:solidFill>
                </a:defRPr>
              </a:lvl1pPr>
            </a:lstStyle>
            <a:p>
              <a:r>
                <a:t>Τρόποι διερεύνησης  αξιών &amp; συμπεριφορών</a:t>
              </a:r>
            </a:p>
          </p:txBody>
        </p:sp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itle 1"/>
          <p:cNvSpPr txBox="1">
            <a:spLocks noGrp="1"/>
          </p:cNvSpPr>
          <p:nvPr>
            <p:ph type="title"/>
          </p:nvPr>
        </p:nvSpPr>
        <p:spPr>
          <a:xfrm>
            <a:off x="0" y="-7939"/>
            <a:ext cx="9144000" cy="750890"/>
          </a:xfrm>
          <a:prstGeom prst="rect">
            <a:avLst/>
          </a:prstGeom>
          <a:solidFill>
            <a:srgbClr val="CCC1DA"/>
          </a:solidFill>
        </p:spPr>
        <p:txBody>
          <a:bodyPr/>
          <a:lstStyle/>
          <a:p>
            <a:pPr>
              <a:defRPr sz="3600" b="1">
                <a:effectLst>
                  <a:outerShdw blurRad="38100" dist="38100" dir="2700000" rotWithShape="0">
                    <a:srgbClr val="FFFFFF"/>
                  </a:outerShdw>
                </a:effectLst>
              </a:defRPr>
            </a:pPr>
            <a:r>
              <a:t>Οι αναμενόμενες συμπεριφορές:</a:t>
            </a:r>
            <a:r>
              <a:rPr b="0"/>
              <a:t> </a:t>
            </a:r>
          </a:p>
        </p:txBody>
      </p:sp>
      <p:sp>
        <p:nvSpPr>
          <p:cNvPr id="413" name="TextBox 8"/>
          <p:cNvSpPr txBox="1"/>
          <p:nvPr/>
        </p:nvSpPr>
        <p:spPr>
          <a:xfrm>
            <a:off x="3633218" y="948689"/>
            <a:ext cx="5510784" cy="4948522"/>
          </a:xfrm>
          <a:prstGeom prst="rect">
            <a:avLst/>
          </a:prstGeom>
          <a:solidFill>
            <a:srgbClr val="FBE4E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lvl="1" indent="0">
              <a:buSzPct val="100000"/>
              <a:buChar char="•"/>
              <a:defRPr sz="3000"/>
            </a:pPr>
            <a:r>
              <a:t>Είναι οι στόχοι μάθησης για κάθε μαθητή </a:t>
            </a:r>
          </a:p>
          <a:p>
            <a:pPr marL="457200" lvl="1" indent="0">
              <a:lnSpc>
                <a:spcPct val="125000"/>
              </a:lnSpc>
              <a:buSzPct val="100000"/>
              <a:buChar char="•"/>
              <a:defRPr sz="3000"/>
            </a:pPr>
            <a:r>
              <a:t>Γίνονται σεβαστές και ενθαρρύνονται στο Σχολείο</a:t>
            </a:r>
          </a:p>
          <a:p>
            <a:pPr marL="457200" lvl="1" indent="0">
              <a:lnSpc>
                <a:spcPct val="125000"/>
              </a:lnSpc>
              <a:buSzPct val="100000"/>
              <a:buChar char="•"/>
              <a:defRPr sz="3000"/>
            </a:pPr>
            <a:r>
              <a:t>Αποτελούν αντικείμενο διδασκαλίας</a:t>
            </a:r>
          </a:p>
          <a:p>
            <a:pPr marL="457200" lvl="1" indent="0">
              <a:lnSpc>
                <a:spcPct val="125000"/>
              </a:lnSpc>
              <a:buSzPct val="100000"/>
              <a:buChar char="•"/>
              <a:defRPr sz="3000"/>
            </a:pPr>
            <a:r>
              <a:t>Δεσμεύουν εκπαιδευτικούς και μαθητές</a:t>
            </a:r>
          </a:p>
        </p:txBody>
      </p:sp>
      <p:pic>
        <p:nvPicPr>
          <p:cNvPr id="414" name="Picture 4" descr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0969" y="1627188"/>
            <a:ext cx="3429001" cy="304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Τίτλος 2"/>
          <p:cNvSpPr txBox="1">
            <a:spLocks noGrp="1"/>
          </p:cNvSpPr>
          <p:nvPr>
            <p:ph type="title"/>
          </p:nvPr>
        </p:nvSpPr>
        <p:spPr>
          <a:xfrm>
            <a:off x="0" y="-7939"/>
            <a:ext cx="9144000" cy="750890"/>
          </a:xfrm>
          <a:prstGeom prst="rect">
            <a:avLst/>
          </a:prstGeom>
        </p:spPr>
        <p:txBody>
          <a:bodyPr/>
          <a:lstStyle>
            <a:lvl1pPr>
              <a:defRPr sz="4000" b="1">
                <a:effectLst>
                  <a:outerShdw blurRad="38100" dist="38100" dir="2700000" rotWithShape="0">
                    <a:srgbClr val="C0C0C0"/>
                  </a:outerShdw>
                </a:effectLst>
              </a:defRPr>
            </a:lvl1pPr>
          </a:lstStyle>
          <a:p>
            <a:r>
              <a:t>Αξίες, Συμπεριφορές και διαδικασίες</a:t>
            </a:r>
          </a:p>
        </p:txBody>
      </p:sp>
      <p:graphicFrame>
        <p:nvGraphicFramePr>
          <p:cNvPr id="419" name="Group 36"/>
          <p:cNvGraphicFramePr/>
          <p:nvPr/>
        </p:nvGraphicFramePr>
        <p:xfrm>
          <a:off x="1" y="728662"/>
          <a:ext cx="9143999" cy="667512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86000"/>
                <a:gridCol w="2283618"/>
                <a:gridCol w="2287191"/>
                <a:gridCol w="2287190"/>
              </a:tblGrid>
              <a:tr h="97948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Αξία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8DC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(Ασαφής ή αρνητική περιγραφή συμπεριφοράς στην τάξη)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Σαφής περιγραφή συμπεριφοράς στην τάξη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8DC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Διαδικασία διδασκαλίας συμπεριφοράς στην τάξη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8DC228"/>
                    </a:solidFill>
                  </a:tcPr>
                </a:tc>
              </a:tr>
              <a:tr h="15684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1"/>
                        <a:t>Ασφάλεια</a:t>
                      </a:r>
                    </a:p>
                  </a:txBody>
                  <a:tcPr marL="45720" marR="45720" anchor="ctr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1800">
                          <a:solidFill>
                            <a:srgbClr val="800000"/>
                          </a:solidFill>
                        </a:defRPr>
                      </a:pPr>
                      <a:r>
                        <a:t>Μπαίνω στην τάξη με ασφάλεια 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1800">
                          <a:solidFill>
                            <a:srgbClr val="800000"/>
                          </a:solidFill>
                        </a:defRPr>
                      </a:pPr>
                      <a:r>
                        <a:t>Δεν τρέχω όταν μπαίνω στην τάξη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1800"/>
                      </a:pPr>
                      <a:r>
                        <a:t>Μπαίνω στην τάξη ακολουθώντας τη σειρά μου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1800"/>
                      </a:pPr>
                      <a:r>
                        <a:t>Μπαίνω περπατώντας στην τάξη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Ο δάσκαλος και τα παιδιά πριν μπουν στην τάξη ακολουθούν τη σειρά τους και εισέρχονται σε αυτή περπατώντας</a:t>
                      </a:r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BE9CD"/>
                    </a:solidFill>
                  </a:tcPr>
                </a:tc>
              </a:tr>
              <a:tr h="18621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1"/>
                        <a:t>Ευγένεια</a:t>
                      </a:r>
                    </a:p>
                  </a:txBody>
                  <a:tcPr marL="45720" marR="45720" anchor="ctr" horzOverflow="overflow">
                    <a:solidFill>
                      <a:srgbClr val="CAE6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1800">
                          <a:solidFill>
                            <a:srgbClr val="800000"/>
                          </a:solidFill>
                        </a:defRPr>
                      </a:pPr>
                      <a:r>
                        <a:t>Συμμετέχω στο μάθημα με σεβασμό απέναντι στη δασκάλα και τους συμμαθητές μου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1800">
                          <a:solidFill>
                            <a:srgbClr val="800000"/>
                          </a:solidFill>
                        </a:defRPr>
                      </a:pPr>
                      <a:r>
                        <a:t>Δεν πετάγομαι από τη θέση μου</a:t>
                      </a:r>
                    </a:p>
                  </a:txBody>
                  <a:tcPr marL="45720" marR="45720" horzOverflow="overflow">
                    <a:solidFill>
                      <a:srgbClr val="CAE6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1800"/>
                      </a:pPr>
                      <a:r>
                        <a:t>Σηκώνω το χέρι μου για να συμμετέχω στο μάθημα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1800"/>
                      </a:pPr>
                      <a:r>
                        <a:t>Περιμένω να πάρω άδεια από τη δασκάλα πριν μιλήσω</a:t>
                      </a:r>
                    </a:p>
                  </a:txBody>
                  <a:tcPr marL="45720" marR="45720" horzOverflow="overflow">
                    <a:solidFill>
                      <a:srgbClr val="CAE6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Όλα τα παιδιά σηκώνουν το χέρι τους και περιμένουν να τους δώσει τον λόγο η δασκάλα πριν μιλήσουν</a:t>
                      </a:r>
                    </a:p>
                  </a:txBody>
                  <a:tcPr marL="45720" marR="45720" horzOverflow="overflow">
                    <a:solidFill>
                      <a:srgbClr val="CAE6E8"/>
                    </a:solidFill>
                  </a:tcPr>
                </a:tc>
              </a:tr>
              <a:tr h="127476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1"/>
                        <a:t>Καθαριότητα</a:t>
                      </a:r>
                    </a:p>
                  </a:txBody>
                  <a:tcPr marL="45720" marR="45720" anchor="ctr" horzOverflow="overflow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1800">
                          <a:solidFill>
                            <a:srgbClr val="800000"/>
                          </a:solidFill>
                        </a:defRPr>
                      </a:pPr>
                      <a:r>
                        <a:t>Διατηρώ την τάξη σε καλή κατάσταση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1800">
                          <a:solidFill>
                            <a:srgbClr val="800000"/>
                          </a:solidFill>
                        </a:defRPr>
                      </a:pPr>
                      <a:r>
                        <a:t>Δεν λερώνω το θρανίο μου</a:t>
                      </a:r>
                    </a:p>
                  </a:txBody>
                  <a:tcPr marL="45720" marR="45720" horzOverflow="overflow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1800"/>
                      </a:pPr>
                      <a:r>
                        <a:t>Πετώ τα σκουπίδια μου στον κάδο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1800"/>
                      </a:pPr>
                      <a:r>
                        <a:t>Διατηρώ το θρανίο μου καθαρό</a:t>
                      </a:r>
                    </a:p>
                  </a:txBody>
                  <a:tcPr marL="45720" marR="45720" horzOverflow="overflow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Τα παιδιά πετούν από ένα μικρό σκουπίδι στον κάδο και καθαρίζουν το θρανίο τους</a:t>
                      </a:r>
                    </a:p>
                  </a:txBody>
                  <a:tcPr marL="45720" marR="45720" horzOverflow="overflow">
                    <a:solidFill>
                      <a:srgbClr val="DBE9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4" descr="Picture 4"/>
          <p:cNvPicPr>
            <a:picLocks noChangeAspect="1"/>
          </p:cNvPicPr>
          <p:nvPr/>
        </p:nvPicPr>
        <p:blipFill>
          <a:blip r:embed="rId2" cstate="print">
            <a:extLst/>
          </a:blip>
          <a:srcRect l="3888" t="14504" r="14629" b="2417"/>
          <a:stretch>
            <a:fillRect/>
          </a:stretch>
        </p:blipFill>
        <p:spPr>
          <a:xfrm>
            <a:off x="-2" y="-1"/>
            <a:ext cx="910763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Rectangle 3"/>
          <p:cNvSpPr/>
          <p:nvPr/>
        </p:nvSpPr>
        <p:spPr>
          <a:xfrm>
            <a:off x="1331638" y="260647"/>
            <a:ext cx="1440162" cy="6597354"/>
          </a:xfrm>
          <a:prstGeom prst="rect">
            <a:avLst/>
          </a:prstGeom>
          <a:ln w="1270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4800" b="1"/>
            </a:pPr>
            <a:r>
              <a:t>Υλοποίηση</a:t>
            </a:r>
            <a:r>
              <a:rPr>
                <a:solidFill>
                  <a:srgbClr val="008000"/>
                </a:solidFill>
              </a:rPr>
              <a:t> </a:t>
            </a:r>
            <a:r>
              <a:t>του ΣΣΠΘΣ (Δημοτ.)</a:t>
            </a:r>
          </a:p>
        </p:txBody>
      </p:sp>
      <p:sp>
        <p:nvSpPr>
          <p:cNvPr id="425" name="3 - Θέση περιεχομένου"/>
          <p:cNvSpPr txBox="1">
            <a:spLocks noGrp="1"/>
          </p:cNvSpPr>
          <p:nvPr>
            <p:ph type="body" sz="quarter" idx="1"/>
          </p:nvPr>
        </p:nvSpPr>
        <p:spPr>
          <a:xfrm>
            <a:off x="0" y="763425"/>
            <a:ext cx="9144000" cy="514351"/>
          </a:xfrm>
          <a:prstGeom prst="rect">
            <a:avLst/>
          </a:prstGeom>
          <a:solidFill>
            <a:srgbClr val="EBF1DE"/>
          </a:solidFill>
        </p:spPr>
        <p:txBody>
          <a:bodyPr lIns="45719" tIns="45719" rIns="45719" bIns="45719">
            <a:normAutofit fontScale="92500" lnSpcReduction="10000"/>
          </a:bodyPr>
          <a:lstStyle>
            <a:lvl1pPr>
              <a:lnSpc>
                <a:spcPct val="100000"/>
              </a:lnSpc>
              <a:spcBef>
                <a:spcPts val="700"/>
              </a:spcBef>
              <a:defRPr sz="3200" b="1">
                <a:solidFill>
                  <a:srgbClr val="008000"/>
                </a:solidFill>
              </a:defRPr>
            </a:lvl1pPr>
          </a:lstStyle>
          <a:p>
            <a:r>
              <a:t>Υλοποίηση σε επίπεδο Σχολείου</a:t>
            </a:r>
          </a:p>
        </p:txBody>
      </p:sp>
      <p:grpSp>
        <p:nvGrpSpPr>
          <p:cNvPr id="428" name="TextBox 17"/>
          <p:cNvGrpSpPr/>
          <p:nvPr/>
        </p:nvGrpSpPr>
        <p:grpSpPr>
          <a:xfrm>
            <a:off x="395535" y="1916832"/>
            <a:ext cx="8435342" cy="1967847"/>
            <a:chOff x="0" y="0"/>
            <a:chExt cx="8435340" cy="1967845"/>
          </a:xfrm>
        </p:grpSpPr>
        <p:sp>
          <p:nvSpPr>
            <p:cNvPr id="426" name="Rectangle"/>
            <p:cNvSpPr/>
            <p:nvPr/>
          </p:nvSpPr>
          <p:spPr>
            <a:xfrm>
              <a:off x="-1" y="0"/>
              <a:ext cx="8435342" cy="1967846"/>
            </a:xfrm>
            <a:prstGeom prst="rect">
              <a:avLst/>
            </a:prstGeom>
            <a:solidFill>
              <a:srgbClr val="DDE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ts val="2800"/>
                </a:lnSpc>
                <a:spcBef>
                  <a:spcPts val="2000"/>
                </a:spcBef>
                <a:defRPr sz="3200"/>
              </a:pPr>
              <a:endParaRPr/>
            </a:p>
          </p:txBody>
        </p:sp>
        <p:sp>
          <p:nvSpPr>
            <p:cNvPr id="427" name="Αναγνώριση κοινών προσδοκιών (Αξίες – συμπεριφορές)…"/>
            <p:cNvSpPr txBox="1"/>
            <p:nvPr/>
          </p:nvSpPr>
          <p:spPr>
            <a:xfrm>
              <a:off x="-1" y="0"/>
              <a:ext cx="8435342" cy="196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marL="342900" indent="-342900">
                <a:lnSpc>
                  <a:spcPts val="2800"/>
                </a:lnSpc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t>Αναγνώριση κοινών προσδοκιών (Αξίες – συμπεριφορές)</a:t>
              </a:r>
              <a:endParaRPr sz="2400"/>
            </a:p>
            <a:p>
              <a:pPr marL="342900" indent="-342900">
                <a:lnSpc>
                  <a:spcPts val="2800"/>
                </a:lnSpc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t>Δημιουργία οράματος του σχολείου</a:t>
              </a:r>
              <a:endParaRPr sz="2400"/>
            </a:p>
            <a:p>
              <a:pPr marL="342900" indent="-342900">
                <a:lnSpc>
                  <a:spcPts val="2800"/>
                </a:lnSpc>
                <a:spcBef>
                  <a:spcPts val="2000"/>
                </a:spcBef>
                <a:buSzPct val="100000"/>
                <a:buFont typeface="Arial"/>
                <a:buChar char="•"/>
                <a:defRPr sz="3200"/>
              </a:pPr>
              <a:r>
                <a:t>Οπτικοποίηση οράματος – αξιών του σχολείου</a:t>
              </a:r>
            </a:p>
          </p:txBody>
        </p:sp>
      </p:grpSp>
      <p:grpSp>
        <p:nvGrpSpPr>
          <p:cNvPr id="431" name="Cloud 4"/>
          <p:cNvGrpSpPr/>
          <p:nvPr/>
        </p:nvGrpSpPr>
        <p:grpSpPr>
          <a:xfrm>
            <a:off x="3204468" y="4413104"/>
            <a:ext cx="5786325" cy="2381108"/>
            <a:chOff x="0" y="0"/>
            <a:chExt cx="5786324" cy="2381107"/>
          </a:xfrm>
        </p:grpSpPr>
        <p:sp>
          <p:nvSpPr>
            <p:cNvPr id="429" name="Shape"/>
            <p:cNvSpPr/>
            <p:nvPr/>
          </p:nvSpPr>
          <p:spPr>
            <a:xfrm>
              <a:off x="0" y="0"/>
              <a:ext cx="5786325" cy="2381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noFill/>
            <a:ln w="349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0" name="Shape"/>
            <p:cNvSpPr/>
            <p:nvPr/>
          </p:nvSpPr>
          <p:spPr>
            <a:xfrm>
              <a:off x="293817" y="121077"/>
              <a:ext cx="5302205" cy="20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349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32" name="Rectangle 5"/>
          <p:cNvSpPr txBox="1"/>
          <p:nvPr/>
        </p:nvSpPr>
        <p:spPr>
          <a:xfrm rot="21021213">
            <a:off x="3654711" y="4502998"/>
            <a:ext cx="4826746" cy="1641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400" b="1">
                <a:ln w="12700" cap="flat">
                  <a:solidFill>
                    <a:srgbClr val="054697"/>
                  </a:solidFill>
                  <a:prstDash val="solid"/>
                  <a:round/>
                </a:ln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Το Σχολείο που </a:t>
            </a:r>
          </a:p>
          <a:p>
            <a:pPr algn="ctr">
              <a:defRPr sz="5400" b="1">
                <a:ln w="12700" cap="flat">
                  <a:solidFill>
                    <a:srgbClr val="054697"/>
                  </a:solidFill>
                  <a:prstDash val="solid"/>
                  <a:round/>
                </a:ln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Ονειρευόμαστε!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Γιατί ΣΣΠΘΣ;</a:t>
            </a:r>
          </a:p>
        </p:txBody>
      </p:sp>
      <p:pic>
        <p:nvPicPr>
          <p:cNvPr id="196" name="Picture 3" descr="Picture 3"/>
          <p:cNvPicPr>
            <a:picLocks noChangeAspect="1"/>
          </p:cNvPicPr>
          <p:nvPr/>
        </p:nvPicPr>
        <p:blipFill>
          <a:blip r:embed="rId3" cstate="print">
            <a:extLst/>
          </a:blip>
          <a:srcRect l="40334" r="130" b="2"/>
          <a:stretch>
            <a:fillRect/>
          </a:stretch>
        </p:blipFill>
        <p:spPr>
          <a:xfrm>
            <a:off x="-29692" y="1651207"/>
            <a:ext cx="5057281" cy="5670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0" y="0"/>
                </a:moveTo>
                <a:lnTo>
                  <a:pt x="0" y="21600"/>
                </a:lnTo>
                <a:lnTo>
                  <a:pt x="12913" y="21600"/>
                </a:lnTo>
                <a:cubicBezTo>
                  <a:pt x="12953" y="21555"/>
                  <a:pt x="12972" y="21501"/>
                  <a:pt x="12962" y="21434"/>
                </a:cubicBezTo>
                <a:cubicBezTo>
                  <a:pt x="12952" y="21244"/>
                  <a:pt x="12812" y="21121"/>
                  <a:pt x="12673" y="21166"/>
                </a:cubicBezTo>
                <a:cubicBezTo>
                  <a:pt x="12233" y="21311"/>
                  <a:pt x="11854" y="21054"/>
                  <a:pt x="11414" y="21121"/>
                </a:cubicBezTo>
                <a:cubicBezTo>
                  <a:pt x="11804" y="20976"/>
                  <a:pt x="12192" y="20842"/>
                  <a:pt x="12582" y="20697"/>
                </a:cubicBezTo>
                <a:cubicBezTo>
                  <a:pt x="12013" y="20630"/>
                  <a:pt x="11444" y="20830"/>
                  <a:pt x="10875" y="20953"/>
                </a:cubicBezTo>
                <a:cubicBezTo>
                  <a:pt x="10695" y="20998"/>
                  <a:pt x="10406" y="21243"/>
                  <a:pt x="10366" y="20920"/>
                </a:cubicBezTo>
                <a:cubicBezTo>
                  <a:pt x="10346" y="20708"/>
                  <a:pt x="10645" y="20675"/>
                  <a:pt x="10815" y="20608"/>
                </a:cubicBezTo>
                <a:cubicBezTo>
                  <a:pt x="11583" y="20307"/>
                  <a:pt x="12352" y="20117"/>
                  <a:pt x="13131" y="19905"/>
                </a:cubicBezTo>
                <a:cubicBezTo>
                  <a:pt x="13201" y="19883"/>
                  <a:pt x="13301" y="19893"/>
                  <a:pt x="13351" y="19837"/>
                </a:cubicBezTo>
                <a:cubicBezTo>
                  <a:pt x="13761" y="19413"/>
                  <a:pt x="14260" y="19258"/>
                  <a:pt x="14810" y="18935"/>
                </a:cubicBezTo>
                <a:cubicBezTo>
                  <a:pt x="14470" y="18812"/>
                  <a:pt x="14231" y="19113"/>
                  <a:pt x="13951" y="19057"/>
                </a:cubicBezTo>
                <a:cubicBezTo>
                  <a:pt x="14251" y="18733"/>
                  <a:pt x="14589" y="18666"/>
                  <a:pt x="14889" y="18476"/>
                </a:cubicBezTo>
                <a:cubicBezTo>
                  <a:pt x="15098" y="18343"/>
                  <a:pt x="15908" y="17942"/>
                  <a:pt x="16028" y="17819"/>
                </a:cubicBezTo>
                <a:cubicBezTo>
                  <a:pt x="16397" y="17473"/>
                  <a:pt x="16867" y="17294"/>
                  <a:pt x="17167" y="16836"/>
                </a:cubicBezTo>
                <a:cubicBezTo>
                  <a:pt x="17387" y="16513"/>
                  <a:pt x="17735" y="16558"/>
                  <a:pt x="17985" y="16324"/>
                </a:cubicBezTo>
                <a:cubicBezTo>
                  <a:pt x="18075" y="16112"/>
                  <a:pt x="17916" y="16066"/>
                  <a:pt x="17856" y="15955"/>
                </a:cubicBezTo>
                <a:cubicBezTo>
                  <a:pt x="17786" y="15810"/>
                  <a:pt x="17925" y="15720"/>
                  <a:pt x="17965" y="15542"/>
                </a:cubicBezTo>
                <a:cubicBezTo>
                  <a:pt x="17496" y="15765"/>
                  <a:pt x="17056" y="15911"/>
                  <a:pt x="16527" y="16000"/>
                </a:cubicBezTo>
                <a:cubicBezTo>
                  <a:pt x="16706" y="15699"/>
                  <a:pt x="16916" y="15821"/>
                  <a:pt x="17056" y="15710"/>
                </a:cubicBezTo>
                <a:cubicBezTo>
                  <a:pt x="17146" y="15632"/>
                  <a:pt x="17296" y="15597"/>
                  <a:pt x="17276" y="15430"/>
                </a:cubicBezTo>
                <a:cubicBezTo>
                  <a:pt x="17256" y="15296"/>
                  <a:pt x="17136" y="15319"/>
                  <a:pt x="17056" y="15341"/>
                </a:cubicBezTo>
                <a:cubicBezTo>
                  <a:pt x="16716" y="15408"/>
                  <a:pt x="16398" y="15442"/>
                  <a:pt x="16088" y="15129"/>
                </a:cubicBezTo>
                <a:cubicBezTo>
                  <a:pt x="16917" y="14616"/>
                  <a:pt x="17846" y="14772"/>
                  <a:pt x="18595" y="14047"/>
                </a:cubicBezTo>
                <a:cubicBezTo>
                  <a:pt x="18495" y="13846"/>
                  <a:pt x="18345" y="13957"/>
                  <a:pt x="18245" y="13991"/>
                </a:cubicBezTo>
                <a:cubicBezTo>
                  <a:pt x="17536" y="14203"/>
                  <a:pt x="15020" y="14026"/>
                  <a:pt x="14650" y="14260"/>
                </a:cubicBezTo>
                <a:cubicBezTo>
                  <a:pt x="14420" y="14405"/>
                  <a:pt x="14181" y="14470"/>
                  <a:pt x="13941" y="14404"/>
                </a:cubicBezTo>
                <a:cubicBezTo>
                  <a:pt x="13652" y="14325"/>
                  <a:pt x="15368" y="14013"/>
                  <a:pt x="15777" y="13522"/>
                </a:cubicBezTo>
                <a:cubicBezTo>
                  <a:pt x="15977" y="13288"/>
                  <a:pt x="17756" y="12072"/>
                  <a:pt x="18555" y="11693"/>
                </a:cubicBezTo>
                <a:cubicBezTo>
                  <a:pt x="18455" y="11503"/>
                  <a:pt x="18175" y="11637"/>
                  <a:pt x="18225" y="11303"/>
                </a:cubicBezTo>
                <a:cubicBezTo>
                  <a:pt x="18655" y="11102"/>
                  <a:pt x="19144" y="11079"/>
                  <a:pt x="19643" y="10778"/>
                </a:cubicBezTo>
                <a:cubicBezTo>
                  <a:pt x="19434" y="10588"/>
                  <a:pt x="19174" y="10722"/>
                  <a:pt x="18954" y="10666"/>
                </a:cubicBezTo>
                <a:cubicBezTo>
                  <a:pt x="19084" y="10398"/>
                  <a:pt x="19304" y="10432"/>
                  <a:pt x="19484" y="10365"/>
                </a:cubicBezTo>
                <a:cubicBezTo>
                  <a:pt x="19643" y="10310"/>
                  <a:pt x="20002" y="9841"/>
                  <a:pt x="19932" y="9863"/>
                </a:cubicBezTo>
                <a:cubicBezTo>
                  <a:pt x="19253" y="10098"/>
                  <a:pt x="18565" y="10075"/>
                  <a:pt x="17886" y="10309"/>
                </a:cubicBezTo>
                <a:cubicBezTo>
                  <a:pt x="17656" y="10387"/>
                  <a:pt x="17406" y="10522"/>
                  <a:pt x="17306" y="10131"/>
                </a:cubicBezTo>
                <a:cubicBezTo>
                  <a:pt x="17276" y="10019"/>
                  <a:pt x="17307" y="9975"/>
                  <a:pt x="16987" y="10154"/>
                </a:cubicBezTo>
                <a:cubicBezTo>
                  <a:pt x="16857" y="10221"/>
                  <a:pt x="16697" y="10299"/>
                  <a:pt x="16577" y="10154"/>
                </a:cubicBezTo>
                <a:cubicBezTo>
                  <a:pt x="16657" y="9964"/>
                  <a:pt x="16807" y="10008"/>
                  <a:pt x="16927" y="9953"/>
                </a:cubicBezTo>
                <a:cubicBezTo>
                  <a:pt x="17226" y="9796"/>
                  <a:pt x="18075" y="9239"/>
                  <a:pt x="18365" y="9071"/>
                </a:cubicBezTo>
                <a:cubicBezTo>
                  <a:pt x="18964" y="8725"/>
                  <a:pt x="19333" y="8791"/>
                  <a:pt x="19952" y="8412"/>
                </a:cubicBezTo>
                <a:cubicBezTo>
                  <a:pt x="19743" y="8434"/>
                  <a:pt x="19813" y="8312"/>
                  <a:pt x="19613" y="8312"/>
                </a:cubicBezTo>
                <a:cubicBezTo>
                  <a:pt x="19523" y="8312"/>
                  <a:pt x="19423" y="8290"/>
                  <a:pt x="19433" y="8157"/>
                </a:cubicBezTo>
                <a:cubicBezTo>
                  <a:pt x="19433" y="8023"/>
                  <a:pt x="20542" y="7252"/>
                  <a:pt x="20393" y="7196"/>
                </a:cubicBezTo>
                <a:cubicBezTo>
                  <a:pt x="19983" y="7029"/>
                  <a:pt x="18893" y="7654"/>
                  <a:pt x="19163" y="7375"/>
                </a:cubicBezTo>
                <a:cubicBezTo>
                  <a:pt x="19562" y="6962"/>
                  <a:pt x="19623" y="6873"/>
                  <a:pt x="19922" y="6806"/>
                </a:cubicBezTo>
                <a:cubicBezTo>
                  <a:pt x="20182" y="6739"/>
                  <a:pt x="21111" y="5590"/>
                  <a:pt x="21370" y="5490"/>
                </a:cubicBezTo>
                <a:cubicBezTo>
                  <a:pt x="21600" y="5400"/>
                  <a:pt x="20742" y="5188"/>
                  <a:pt x="20203" y="5121"/>
                </a:cubicBezTo>
                <a:cubicBezTo>
                  <a:pt x="19683" y="5054"/>
                  <a:pt x="18963" y="5333"/>
                  <a:pt x="18474" y="5054"/>
                </a:cubicBezTo>
                <a:cubicBezTo>
                  <a:pt x="18843" y="4943"/>
                  <a:pt x="16717" y="4831"/>
                  <a:pt x="16028" y="4820"/>
                </a:cubicBezTo>
                <a:cubicBezTo>
                  <a:pt x="16078" y="4798"/>
                  <a:pt x="16117" y="4765"/>
                  <a:pt x="16127" y="4664"/>
                </a:cubicBezTo>
                <a:cubicBezTo>
                  <a:pt x="16137" y="4497"/>
                  <a:pt x="15928" y="4619"/>
                  <a:pt x="15888" y="4463"/>
                </a:cubicBezTo>
                <a:cubicBezTo>
                  <a:pt x="16138" y="4229"/>
                  <a:pt x="16427" y="4418"/>
                  <a:pt x="16686" y="4229"/>
                </a:cubicBezTo>
                <a:cubicBezTo>
                  <a:pt x="16826" y="4006"/>
                  <a:pt x="16537" y="3983"/>
                  <a:pt x="16607" y="3760"/>
                </a:cubicBezTo>
                <a:cubicBezTo>
                  <a:pt x="17416" y="3526"/>
                  <a:pt x="17576" y="3158"/>
                  <a:pt x="18375" y="2812"/>
                </a:cubicBezTo>
                <a:cubicBezTo>
                  <a:pt x="18425" y="2790"/>
                  <a:pt x="18465" y="2723"/>
                  <a:pt x="18425" y="2578"/>
                </a:cubicBezTo>
                <a:cubicBezTo>
                  <a:pt x="18086" y="2533"/>
                  <a:pt x="17696" y="2655"/>
                  <a:pt x="17316" y="2733"/>
                </a:cubicBezTo>
                <a:cubicBezTo>
                  <a:pt x="16727" y="2856"/>
                  <a:pt x="16737" y="2867"/>
                  <a:pt x="16218" y="2510"/>
                </a:cubicBezTo>
                <a:cubicBezTo>
                  <a:pt x="16118" y="2443"/>
                  <a:pt x="15948" y="2432"/>
                  <a:pt x="15848" y="2555"/>
                </a:cubicBezTo>
                <a:cubicBezTo>
                  <a:pt x="15648" y="2801"/>
                  <a:pt x="15499" y="2789"/>
                  <a:pt x="15319" y="2644"/>
                </a:cubicBezTo>
                <a:cubicBezTo>
                  <a:pt x="15129" y="2499"/>
                  <a:pt x="14839" y="2701"/>
                  <a:pt x="14600" y="2489"/>
                </a:cubicBezTo>
                <a:cubicBezTo>
                  <a:pt x="15069" y="2299"/>
                  <a:pt x="15488" y="2276"/>
                  <a:pt x="15987" y="2265"/>
                </a:cubicBezTo>
                <a:cubicBezTo>
                  <a:pt x="15838" y="1964"/>
                  <a:pt x="15628" y="1975"/>
                  <a:pt x="15448" y="1964"/>
                </a:cubicBezTo>
                <a:cubicBezTo>
                  <a:pt x="14739" y="1942"/>
                  <a:pt x="14030" y="1964"/>
                  <a:pt x="13331" y="1852"/>
                </a:cubicBezTo>
                <a:cubicBezTo>
                  <a:pt x="13152" y="1819"/>
                  <a:pt x="12972" y="1808"/>
                  <a:pt x="12812" y="1730"/>
                </a:cubicBezTo>
                <a:cubicBezTo>
                  <a:pt x="10945" y="870"/>
                  <a:pt x="13361" y="334"/>
                  <a:pt x="11334" y="100"/>
                </a:cubicBezTo>
                <a:cubicBezTo>
                  <a:pt x="10984" y="55"/>
                  <a:pt x="10625" y="33"/>
                  <a:pt x="10275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5" name="Diagram 13"/>
          <p:cNvGrpSpPr/>
          <p:nvPr/>
        </p:nvGrpSpPr>
        <p:grpSpPr>
          <a:xfrm>
            <a:off x="5030149" y="2818322"/>
            <a:ext cx="4001832" cy="2945526"/>
            <a:chOff x="0" y="0"/>
            <a:chExt cx="4001830" cy="2945524"/>
          </a:xfrm>
        </p:grpSpPr>
        <p:sp>
          <p:nvSpPr>
            <p:cNvPr id="197" name="Line"/>
            <p:cNvSpPr/>
            <p:nvPr/>
          </p:nvSpPr>
          <p:spPr>
            <a:xfrm>
              <a:off x="0" y="0"/>
              <a:ext cx="4001831" cy="0"/>
            </a:xfrm>
            <a:prstGeom prst="line">
              <a:avLst/>
            </a:prstGeom>
            <a:gradFill flip="none" rotWithShape="1">
              <a:gsLst>
                <a:gs pos="0">
                  <a:srgbClr val="E7BC41"/>
                </a:gs>
                <a:gs pos="78000">
                  <a:srgbClr val="D2A91B"/>
                </a:gs>
              </a:gsLst>
              <a:lin ang="5400000" scaled="0"/>
            </a:gradFill>
            <a:ln w="12700" cap="rnd">
              <a:solidFill>
                <a:srgbClr val="E6B91E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8" name="έλλειψη μηχανισμών / πρακτικών υποστήριξης συμπεριφοράς"/>
            <p:cNvSpPr txBox="1"/>
            <p:nvPr/>
          </p:nvSpPr>
          <p:spPr>
            <a:xfrm>
              <a:off x="0" y="69402"/>
              <a:ext cx="4001831" cy="65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779" tIns="17779" rIns="17779" bIns="17779" numCol="1" anchor="ctr">
              <a:spAutoFit/>
            </a:bodyPr>
            <a:lstStyle/>
            <a:p>
              <a:pPr defTabSz="622300">
                <a:lnSpc>
                  <a:spcPct val="90000"/>
                </a:lnSpc>
                <a:spcBef>
                  <a:spcPts val="900"/>
                </a:spcBef>
                <a:defRPr sz="2200"/>
              </a:pPr>
              <a:r>
                <a:t>έλλειψη μηχανισμών / πρακτικών υποστήριξης συμπεριφοράς</a:t>
              </a:r>
            </a:p>
          </p:txBody>
        </p:sp>
        <p:sp>
          <p:nvSpPr>
            <p:cNvPr id="199" name="Line"/>
            <p:cNvSpPr/>
            <p:nvPr/>
          </p:nvSpPr>
          <p:spPr>
            <a:xfrm>
              <a:off x="0" y="794506"/>
              <a:ext cx="4001831" cy="1"/>
            </a:xfrm>
            <a:prstGeom prst="line">
              <a:avLst/>
            </a:prstGeom>
            <a:gradFill flip="none" rotWithShape="1">
              <a:gsLst>
                <a:gs pos="0">
                  <a:srgbClr val="E7BC41"/>
                </a:gs>
                <a:gs pos="78000">
                  <a:srgbClr val="D2A91B"/>
                </a:gs>
              </a:gsLst>
              <a:lin ang="5400000" scaled="0"/>
            </a:gradFill>
            <a:ln w="12700" cap="rnd">
              <a:solidFill>
                <a:srgbClr val="E6B91E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00" name="αρνητικό κλίμα στην τάξη"/>
            <p:cNvSpPr txBox="1"/>
            <p:nvPr/>
          </p:nvSpPr>
          <p:spPr>
            <a:xfrm>
              <a:off x="0" y="1027012"/>
              <a:ext cx="4001831" cy="329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779" tIns="17779" rIns="17779" bIns="17779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900"/>
                </a:spcBef>
                <a:defRPr sz="2200"/>
              </a:lvl1pPr>
            </a:lstStyle>
            <a:p>
              <a:r>
                <a:t>αρνητικό κλίμα στην τάξη</a:t>
              </a:r>
            </a:p>
          </p:txBody>
        </p:sp>
        <p:sp>
          <p:nvSpPr>
            <p:cNvPr id="201" name="Line"/>
            <p:cNvSpPr/>
            <p:nvPr/>
          </p:nvSpPr>
          <p:spPr>
            <a:xfrm>
              <a:off x="0" y="1589015"/>
              <a:ext cx="4001831" cy="1"/>
            </a:xfrm>
            <a:prstGeom prst="line">
              <a:avLst/>
            </a:prstGeom>
            <a:gradFill flip="none" rotWithShape="1">
              <a:gsLst>
                <a:gs pos="0">
                  <a:srgbClr val="E7BC41"/>
                </a:gs>
                <a:gs pos="78000">
                  <a:srgbClr val="D2A91B"/>
                </a:gs>
              </a:gsLst>
              <a:lin ang="5400000" scaled="0"/>
            </a:gradFill>
            <a:ln w="12700" cap="rnd">
              <a:solidFill>
                <a:srgbClr val="E6B91E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02" name="υπέρμετρη (;) εφαρμογή παιδαγωγικών μέτρων"/>
            <p:cNvSpPr txBox="1"/>
            <p:nvPr/>
          </p:nvSpPr>
          <p:spPr>
            <a:xfrm>
              <a:off x="0" y="1658417"/>
              <a:ext cx="4001831" cy="65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779" tIns="17779" rIns="17779" bIns="17779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900"/>
                </a:spcBef>
                <a:defRPr sz="2200"/>
              </a:lvl1pPr>
            </a:lstStyle>
            <a:p>
              <a:r>
                <a:t>υπέρμετρη (;) εφαρμογή παιδαγωγικών μέτρων</a:t>
              </a:r>
            </a:p>
          </p:txBody>
        </p:sp>
        <p:sp>
          <p:nvSpPr>
            <p:cNvPr id="203" name="Line"/>
            <p:cNvSpPr/>
            <p:nvPr/>
          </p:nvSpPr>
          <p:spPr>
            <a:xfrm>
              <a:off x="0" y="2383522"/>
              <a:ext cx="4001831" cy="1"/>
            </a:xfrm>
            <a:prstGeom prst="line">
              <a:avLst/>
            </a:prstGeom>
            <a:gradFill flip="none" rotWithShape="1">
              <a:gsLst>
                <a:gs pos="0">
                  <a:srgbClr val="E7BC41"/>
                </a:gs>
                <a:gs pos="78000">
                  <a:srgbClr val="D2A91B"/>
                </a:gs>
              </a:gsLst>
              <a:lin ang="5400000" scaled="0"/>
            </a:gradFill>
            <a:ln w="12700" cap="rnd">
              <a:solidFill>
                <a:srgbClr val="E6B91E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04" name="αρνητικό σχολικό κλίμα"/>
            <p:cNvSpPr txBox="1"/>
            <p:nvPr/>
          </p:nvSpPr>
          <p:spPr>
            <a:xfrm>
              <a:off x="0" y="2616028"/>
              <a:ext cx="4001831" cy="329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779" tIns="17779" rIns="17779" bIns="17779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900"/>
                </a:spcBef>
                <a:defRPr sz="2200"/>
              </a:lvl1pPr>
            </a:lstStyle>
            <a:p>
              <a:r>
                <a:t>αρνητικό σχολικό κλίμα</a:t>
              </a:r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Τίτλος 2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1060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59536">
              <a:defRPr sz="3384"/>
            </a:pPr>
            <a:r>
              <a:t>Ενέργειες εκπαιδευτικού </a:t>
            </a:r>
            <a:r>
              <a:rPr b="1"/>
              <a:t>πριν τη διδασκαλία συμπεριφορών </a:t>
            </a:r>
          </a:p>
        </p:txBody>
      </p:sp>
      <p:grpSp>
        <p:nvGrpSpPr>
          <p:cNvPr id="460" name="Διάγραμμα 1"/>
          <p:cNvGrpSpPr/>
          <p:nvPr/>
        </p:nvGrpSpPr>
        <p:grpSpPr>
          <a:xfrm>
            <a:off x="3074931" y="1249678"/>
            <a:ext cx="5766432" cy="4910975"/>
            <a:chOff x="0" y="0"/>
            <a:chExt cx="5766430" cy="4910973"/>
          </a:xfrm>
        </p:grpSpPr>
        <p:sp>
          <p:nvSpPr>
            <p:cNvPr id="435" name="Shape"/>
            <p:cNvSpPr/>
            <p:nvPr/>
          </p:nvSpPr>
          <p:spPr>
            <a:xfrm>
              <a:off x="0" y="0"/>
              <a:ext cx="1032370" cy="491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0" h="21600" extrusionOk="0">
                  <a:moveTo>
                    <a:pt x="241" y="0"/>
                  </a:moveTo>
                  <a:cubicBezTo>
                    <a:pt x="21600" y="5965"/>
                    <a:pt x="21600" y="15635"/>
                    <a:pt x="241" y="21600"/>
                  </a:cubicBezTo>
                  <a:lnTo>
                    <a:pt x="0" y="21533"/>
                  </a:lnTo>
                  <a:cubicBezTo>
                    <a:pt x="21227" y="15605"/>
                    <a:pt x="21227" y="5995"/>
                    <a:pt x="0" y="67"/>
                  </a:cubicBezTo>
                  <a:close/>
                </a:path>
              </a:pathLst>
            </a:custGeom>
            <a:noFill/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38" name="Group"/>
            <p:cNvGrpSpPr/>
            <p:nvPr/>
          </p:nvGrpSpPr>
          <p:grpSpPr>
            <a:xfrm>
              <a:off x="406733" y="198101"/>
              <a:ext cx="5359698" cy="645144"/>
              <a:chOff x="0" y="0"/>
              <a:chExt cx="5359696" cy="645142"/>
            </a:xfrm>
          </p:grpSpPr>
          <p:sp>
            <p:nvSpPr>
              <p:cNvPr id="436" name="Rectangle"/>
              <p:cNvSpPr/>
              <p:nvPr/>
            </p:nvSpPr>
            <p:spPr>
              <a:xfrm>
                <a:off x="-1" y="0"/>
                <a:ext cx="5359698" cy="645143"/>
              </a:xfrm>
              <a:prstGeom prst="rect">
                <a:avLst/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6002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7" name="Αρχική διερεύνηση"/>
              <p:cNvSpPr txBox="1"/>
              <p:nvPr/>
            </p:nvSpPr>
            <p:spPr>
              <a:xfrm>
                <a:off x="420642" y="2184"/>
                <a:ext cx="4939055" cy="640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defTabSz="1600200">
                  <a:lnSpc>
                    <a:spcPct val="90000"/>
                  </a:lnSpc>
                  <a:spcBef>
                    <a:spcPts val="1500"/>
                  </a:spcBef>
                  <a:defRPr sz="3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Αρχική διερεύνηση</a:t>
                </a:r>
              </a:p>
            </p:txBody>
          </p:sp>
        </p:grpSp>
        <p:grpSp>
          <p:nvGrpSpPr>
            <p:cNvPr id="441" name="Group"/>
            <p:cNvGrpSpPr/>
            <p:nvPr/>
          </p:nvGrpSpPr>
          <p:grpSpPr>
            <a:xfrm>
              <a:off x="3519" y="117458"/>
              <a:ext cx="806431" cy="806431"/>
              <a:chOff x="0" y="0"/>
              <a:chExt cx="806430" cy="806430"/>
            </a:xfrm>
          </p:grpSpPr>
          <p:sp>
            <p:nvSpPr>
              <p:cNvPr id="439" name="Circle"/>
              <p:cNvSpPr/>
              <p:nvPr/>
            </p:nvSpPr>
            <p:spPr>
              <a:xfrm>
                <a:off x="0" y="0"/>
                <a:ext cx="806430" cy="8064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0" name="Shape"/>
              <p:cNvSpPr/>
              <p:nvPr/>
            </p:nvSpPr>
            <p:spPr>
              <a:xfrm>
                <a:off x="0" y="0"/>
                <a:ext cx="806431" cy="806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800" y="21600"/>
                    </a:lnTo>
                    <a:moveTo>
                      <a:pt x="0" y="10800"/>
                    </a:moveTo>
                    <a:lnTo>
                      <a:pt x="21600" y="10800"/>
                    </a:lnTo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44" name="Group"/>
            <p:cNvGrpSpPr/>
            <p:nvPr/>
          </p:nvGrpSpPr>
          <p:grpSpPr>
            <a:xfrm>
              <a:off x="869025" y="1165507"/>
              <a:ext cx="4897406" cy="645144"/>
              <a:chOff x="0" y="0"/>
              <a:chExt cx="4897404" cy="645142"/>
            </a:xfrm>
          </p:grpSpPr>
          <p:sp>
            <p:nvSpPr>
              <p:cNvPr id="442" name="Rectangle"/>
              <p:cNvSpPr/>
              <p:nvPr/>
            </p:nvSpPr>
            <p:spPr>
              <a:xfrm>
                <a:off x="0" y="0"/>
                <a:ext cx="4897405" cy="645143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600200">
                  <a:lnSpc>
                    <a:spcPct val="90000"/>
                  </a:lnSpc>
                  <a:spcBef>
                    <a:spcPts val="700"/>
                  </a:spcBef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3" name="Σχεδιασμός"/>
              <p:cNvSpPr txBox="1"/>
              <p:nvPr/>
            </p:nvSpPr>
            <p:spPr>
              <a:xfrm>
                <a:off x="420642" y="2184"/>
                <a:ext cx="4476763" cy="640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defTabSz="1600200">
                  <a:lnSpc>
                    <a:spcPct val="90000"/>
                  </a:lnSpc>
                  <a:spcBef>
                    <a:spcPts val="1500"/>
                  </a:spcBef>
                  <a:defRPr sz="3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Σχεδιασμός</a:t>
                </a:r>
              </a:p>
            </p:txBody>
          </p:sp>
        </p:grpSp>
        <p:grpSp>
          <p:nvGrpSpPr>
            <p:cNvPr id="447" name="Group"/>
            <p:cNvGrpSpPr/>
            <p:nvPr/>
          </p:nvGrpSpPr>
          <p:grpSpPr>
            <a:xfrm>
              <a:off x="465810" y="1084865"/>
              <a:ext cx="806431" cy="806430"/>
              <a:chOff x="0" y="0"/>
              <a:chExt cx="806430" cy="806430"/>
            </a:xfrm>
          </p:grpSpPr>
          <p:sp>
            <p:nvSpPr>
              <p:cNvPr id="445" name="Circle"/>
              <p:cNvSpPr/>
              <p:nvPr/>
            </p:nvSpPr>
            <p:spPr>
              <a:xfrm>
                <a:off x="0" y="0"/>
                <a:ext cx="806430" cy="8064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Shape"/>
              <p:cNvSpPr/>
              <p:nvPr/>
            </p:nvSpPr>
            <p:spPr>
              <a:xfrm>
                <a:off x="0" y="0"/>
                <a:ext cx="806431" cy="806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800" y="21600"/>
                    </a:lnTo>
                    <a:moveTo>
                      <a:pt x="0" y="10800"/>
                    </a:moveTo>
                    <a:lnTo>
                      <a:pt x="21600" y="10800"/>
                    </a:lnTo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0" name="Group"/>
            <p:cNvGrpSpPr/>
            <p:nvPr/>
          </p:nvGrpSpPr>
          <p:grpSpPr>
            <a:xfrm>
              <a:off x="1010911" y="2132913"/>
              <a:ext cx="4755519" cy="645144"/>
              <a:chOff x="0" y="0"/>
              <a:chExt cx="4755518" cy="645142"/>
            </a:xfrm>
          </p:grpSpPr>
          <p:sp>
            <p:nvSpPr>
              <p:cNvPr id="448" name="Rectangle"/>
              <p:cNvSpPr/>
              <p:nvPr/>
            </p:nvSpPr>
            <p:spPr>
              <a:xfrm>
                <a:off x="-1" y="0"/>
                <a:ext cx="4755520" cy="645143"/>
              </a:xfrm>
              <a:prstGeom prst="rect">
                <a:avLst/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600200">
                  <a:lnSpc>
                    <a:spcPct val="90000"/>
                  </a:lnSpc>
                  <a:spcBef>
                    <a:spcPts val="700"/>
                  </a:spcBef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9" name="Υλοποίηση"/>
              <p:cNvSpPr txBox="1"/>
              <p:nvPr/>
            </p:nvSpPr>
            <p:spPr>
              <a:xfrm>
                <a:off x="420642" y="2184"/>
                <a:ext cx="4334876" cy="640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defTabSz="1600200">
                  <a:lnSpc>
                    <a:spcPct val="90000"/>
                  </a:lnSpc>
                  <a:spcBef>
                    <a:spcPts val="1500"/>
                  </a:spcBef>
                  <a:defRPr sz="3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Υλοποίηση</a:t>
                </a:r>
              </a:p>
            </p:txBody>
          </p:sp>
        </p:grpSp>
        <p:sp>
          <p:nvSpPr>
            <p:cNvPr id="451" name="Star"/>
            <p:cNvSpPr/>
            <p:nvPr/>
          </p:nvSpPr>
          <p:spPr>
            <a:xfrm>
              <a:off x="607696" y="2052270"/>
              <a:ext cx="806430" cy="806430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54" name="Group"/>
            <p:cNvGrpSpPr/>
            <p:nvPr/>
          </p:nvGrpSpPr>
          <p:grpSpPr>
            <a:xfrm>
              <a:off x="869025" y="3100319"/>
              <a:ext cx="4897406" cy="645144"/>
              <a:chOff x="0" y="0"/>
              <a:chExt cx="4897404" cy="645142"/>
            </a:xfrm>
          </p:grpSpPr>
          <p:sp>
            <p:nvSpPr>
              <p:cNvPr id="452" name="Rectangle"/>
              <p:cNvSpPr/>
              <p:nvPr/>
            </p:nvSpPr>
            <p:spPr>
              <a:xfrm>
                <a:off x="0" y="0"/>
                <a:ext cx="4897405" cy="645143"/>
              </a:xfrm>
              <a:prstGeom prst="rect">
                <a:avLst/>
              </a:pr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600200">
                  <a:lnSpc>
                    <a:spcPct val="90000"/>
                  </a:lnSpc>
                  <a:spcBef>
                    <a:spcPts val="700"/>
                  </a:spcBef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3" name="Αποτίμηση"/>
              <p:cNvSpPr txBox="1"/>
              <p:nvPr/>
            </p:nvSpPr>
            <p:spPr>
              <a:xfrm>
                <a:off x="420642" y="2184"/>
                <a:ext cx="4476763" cy="640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defTabSz="1600200">
                  <a:lnSpc>
                    <a:spcPct val="90000"/>
                  </a:lnSpc>
                  <a:spcBef>
                    <a:spcPts val="1500"/>
                  </a:spcBef>
                  <a:defRPr sz="3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Αποτίμηση</a:t>
                </a:r>
              </a:p>
            </p:txBody>
          </p:sp>
        </p:grpSp>
        <p:sp>
          <p:nvSpPr>
            <p:cNvPr id="455" name="Circle"/>
            <p:cNvSpPr/>
            <p:nvPr/>
          </p:nvSpPr>
          <p:spPr>
            <a:xfrm>
              <a:off x="465810" y="3019677"/>
              <a:ext cx="806431" cy="8064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58" name="Group"/>
            <p:cNvGrpSpPr/>
            <p:nvPr/>
          </p:nvGrpSpPr>
          <p:grpSpPr>
            <a:xfrm>
              <a:off x="406733" y="4067726"/>
              <a:ext cx="5359698" cy="645144"/>
              <a:chOff x="0" y="0"/>
              <a:chExt cx="5359696" cy="645142"/>
            </a:xfrm>
          </p:grpSpPr>
          <p:sp>
            <p:nvSpPr>
              <p:cNvPr id="456" name="Rectangle"/>
              <p:cNvSpPr/>
              <p:nvPr/>
            </p:nvSpPr>
            <p:spPr>
              <a:xfrm>
                <a:off x="-1" y="0"/>
                <a:ext cx="5359698" cy="645143"/>
              </a:xfrm>
              <a:prstGeom prst="rect">
                <a:avLst/>
              </a:prstGeom>
              <a:solidFill>
                <a:schemeClr val="accent6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600200">
                  <a:lnSpc>
                    <a:spcPct val="90000"/>
                  </a:lnSpc>
                  <a:spcBef>
                    <a:spcPts val="700"/>
                  </a:spcBef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7" name="Διάχυση"/>
              <p:cNvSpPr txBox="1"/>
              <p:nvPr/>
            </p:nvSpPr>
            <p:spPr>
              <a:xfrm>
                <a:off x="420642" y="2184"/>
                <a:ext cx="4939055" cy="640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defTabSz="1600200">
                  <a:lnSpc>
                    <a:spcPct val="90000"/>
                  </a:lnSpc>
                  <a:spcBef>
                    <a:spcPts val="1500"/>
                  </a:spcBef>
                  <a:defRPr sz="3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Διάχυση</a:t>
                </a:r>
              </a:p>
            </p:txBody>
          </p:sp>
        </p:grpSp>
        <p:sp>
          <p:nvSpPr>
            <p:cNvPr id="459" name="Circle"/>
            <p:cNvSpPr/>
            <p:nvPr/>
          </p:nvSpPr>
          <p:spPr>
            <a:xfrm>
              <a:off x="3519" y="3987082"/>
              <a:ext cx="806431" cy="8064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61" name="TextBox 3"/>
          <p:cNvSpPr txBox="1"/>
          <p:nvPr/>
        </p:nvSpPr>
        <p:spPr>
          <a:xfrm>
            <a:off x="139183" y="6401253"/>
            <a:ext cx="6518911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http://www.swpbs.kmaked.eu/index.php/material/material-4</a:t>
            </a:r>
            <a:r>
              <a:t> </a:t>
            </a:r>
          </a:p>
        </p:txBody>
      </p:sp>
      <p:grpSp>
        <p:nvGrpSpPr>
          <p:cNvPr id="464" name="Οβάλ 5"/>
          <p:cNvGrpSpPr/>
          <p:nvPr/>
        </p:nvGrpSpPr>
        <p:grpSpPr>
          <a:xfrm>
            <a:off x="236441" y="2264898"/>
            <a:ext cx="3294424" cy="2391510"/>
            <a:chOff x="0" y="0"/>
            <a:chExt cx="3294422" cy="2391508"/>
          </a:xfrm>
        </p:grpSpPr>
        <p:sp>
          <p:nvSpPr>
            <p:cNvPr id="462" name="Oval"/>
            <p:cNvSpPr/>
            <p:nvPr/>
          </p:nvSpPr>
          <p:spPr>
            <a:xfrm>
              <a:off x="-1" y="-1"/>
              <a:ext cx="3294424" cy="239151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0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63" name="Στη σχολική τάξη"/>
            <p:cNvSpPr txBox="1"/>
            <p:nvPr/>
          </p:nvSpPr>
          <p:spPr>
            <a:xfrm>
              <a:off x="540876" y="272642"/>
              <a:ext cx="2212669" cy="1846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t>Στη σχολική τάξη</a:t>
              </a:r>
            </a:p>
          </p:txBody>
        </p:sp>
      </p:grpSp>
      <p:sp>
        <p:nvSpPr>
          <p:cNvPr id="465" name="TextBox 6"/>
          <p:cNvSpPr txBox="1"/>
          <p:nvPr/>
        </p:nvSpPr>
        <p:spPr>
          <a:xfrm>
            <a:off x="139183" y="6090039"/>
            <a:ext cx="127032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Φόρμα: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4800" b="1"/>
            </a:pPr>
            <a:r>
              <a:t>Υλοποίηση</a:t>
            </a:r>
            <a:r>
              <a:rPr>
                <a:solidFill>
                  <a:srgbClr val="008000"/>
                </a:solidFill>
              </a:rPr>
              <a:t> </a:t>
            </a:r>
            <a:r>
              <a:t>στην τάξη (Δημοτ.)</a:t>
            </a:r>
          </a:p>
        </p:txBody>
      </p:sp>
      <p:sp>
        <p:nvSpPr>
          <p:cNvPr id="468" name="TextBox 17"/>
          <p:cNvSpPr txBox="1">
            <a:spLocks noGrp="1"/>
          </p:cNvSpPr>
          <p:nvPr>
            <p:ph type="body" idx="1"/>
          </p:nvPr>
        </p:nvSpPr>
        <p:spPr>
          <a:xfrm>
            <a:off x="354330" y="1523999"/>
            <a:ext cx="8435342" cy="5004449"/>
          </a:xfrm>
          <a:prstGeom prst="rect">
            <a:avLst/>
          </a:prstGeom>
          <a:solidFill>
            <a:srgbClr val="DDEFBF"/>
          </a:solidFill>
        </p:spPr>
        <p:txBody>
          <a:bodyPr/>
          <a:lstStyle/>
          <a:p>
            <a:pPr>
              <a:lnSpc>
                <a:spcPct val="100000"/>
              </a:lnSpc>
              <a:defRPr sz="3200" b="1"/>
            </a:pPr>
            <a:r>
              <a:t>Οπτικοποίηση οράματος – αξιών του σχολείου</a:t>
            </a:r>
          </a:p>
          <a:p>
            <a:pPr>
              <a:lnSpc>
                <a:spcPct val="100000"/>
              </a:lnSpc>
              <a:defRPr sz="3200" b="1"/>
            </a:pPr>
            <a:r>
              <a:t>Πίνακας αξιών –συμπεριφορών -ρουτίνων</a:t>
            </a:r>
          </a:p>
          <a:p>
            <a:pPr>
              <a:lnSpc>
                <a:spcPct val="100000"/>
              </a:lnSpc>
              <a:defRPr sz="3200" b="1"/>
            </a:pPr>
            <a:r>
              <a:t>Οπτικοποιημένο υλικό Κανόνες - εργαλεία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defRPr sz="3200"/>
            </a:pPr>
            <a:r>
              <a:t>Κάνω τις αξίες τις συμπεριφορές και τις ρουτίνες </a:t>
            </a:r>
            <a:r>
              <a:rPr b="1"/>
              <a:t>συγκεκριμένες και κατανοητές</a:t>
            </a:r>
            <a:endParaRPr sz="2800"/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defRPr sz="3200" b="1"/>
            </a:pPr>
            <a:r>
              <a:t>Επιλέγω διαδικασίες και ρουτίνες</a:t>
            </a:r>
            <a:r>
              <a:rPr b="0"/>
              <a:t> για τη διδασκαλία συμπεριφορών 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defRPr sz="3200" b="1"/>
            </a:pPr>
            <a:r>
              <a:t>Διδάσκω συμπεριφορές</a:t>
            </a:r>
            <a:r>
              <a:rPr b="0"/>
              <a:t>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4 - Εικόνα" descr="4 - Εικόνα"/>
          <p:cNvPicPr>
            <a:picLocks noChangeAspect="1"/>
          </p:cNvPicPr>
          <p:nvPr/>
        </p:nvPicPr>
        <p:blipFill>
          <a:blip r:embed="rId2" cstate="print">
            <a:extLst/>
          </a:blip>
          <a:srcRect l="9586" r="13082" b="19417"/>
          <a:stretch>
            <a:fillRect/>
          </a:stretch>
        </p:blipFill>
        <p:spPr>
          <a:xfrm rot="20773246">
            <a:off x="482705" y="3636855"/>
            <a:ext cx="2091792" cy="287023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Τίτλος 2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91688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200"/>
            </a:pPr>
            <a:r>
              <a:t>ενέργειες εκπαιδευτικού:</a:t>
            </a:r>
            <a:r>
              <a:rPr>
                <a:solidFill>
                  <a:srgbClr val="009999"/>
                </a:solidFill>
              </a:rPr>
              <a:t> </a:t>
            </a:r>
            <a:r>
              <a:rPr b="1">
                <a:solidFill>
                  <a:srgbClr val="009999"/>
                </a:solidFill>
              </a:rPr>
              <a:t>διδασκαλία συμπεριφορών </a:t>
            </a:r>
          </a:p>
        </p:txBody>
      </p:sp>
      <p:grpSp>
        <p:nvGrpSpPr>
          <p:cNvPr id="476" name="Διάγραμμα 2"/>
          <p:cNvGrpSpPr/>
          <p:nvPr/>
        </p:nvGrpSpPr>
        <p:grpSpPr>
          <a:xfrm>
            <a:off x="323528" y="984219"/>
            <a:ext cx="8820471" cy="5844181"/>
            <a:chOff x="0" y="0"/>
            <a:chExt cx="8820470" cy="5844179"/>
          </a:xfrm>
        </p:grpSpPr>
        <p:grpSp>
          <p:nvGrpSpPr>
            <p:cNvPr id="474" name="Group"/>
            <p:cNvGrpSpPr/>
            <p:nvPr/>
          </p:nvGrpSpPr>
          <p:grpSpPr>
            <a:xfrm>
              <a:off x="352818" y="26107"/>
              <a:ext cx="8467653" cy="5818073"/>
              <a:chOff x="0" y="0"/>
              <a:chExt cx="8467652" cy="5818071"/>
            </a:xfrm>
          </p:grpSpPr>
          <p:sp>
            <p:nvSpPr>
              <p:cNvPr id="472" name="Rectangle"/>
              <p:cNvSpPr/>
              <p:nvPr/>
            </p:nvSpPr>
            <p:spPr>
              <a:xfrm>
                <a:off x="0" y="-1"/>
                <a:ext cx="8467653" cy="5818073"/>
              </a:xfrm>
              <a:prstGeom prst="rect">
                <a:avLst/>
              </a:prstGeom>
              <a:solidFill>
                <a:srgbClr val="FFFFFF">
                  <a:alpha val="40000"/>
                </a:srgbClr>
              </a:solidFill>
              <a:ln w="9525" cap="flat">
                <a:solidFill>
                  <a:schemeClr val="accent4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1022350">
                  <a:lnSpc>
                    <a:spcPct val="90000"/>
                  </a:lnSpc>
                  <a:spcBef>
                    <a:spcPts val="300"/>
                  </a:spcBef>
                </a:pPr>
                <a:endParaRPr/>
              </a:p>
            </p:txBody>
          </p:sp>
          <p:sp>
            <p:nvSpPr>
              <p:cNvPr id="473" name="Υλοποίηση…"/>
              <p:cNvSpPr txBox="1"/>
              <p:nvPr/>
            </p:nvSpPr>
            <p:spPr>
              <a:xfrm>
                <a:off x="1678020" y="0"/>
                <a:ext cx="6789633" cy="53558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14300" tIns="114300" rIns="114300" bIns="114300" numCol="1" anchor="t">
                <a:spAutoFit/>
              </a:bodyPr>
              <a:lstStyle/>
              <a:p>
                <a:pPr defTabSz="1333500">
                  <a:lnSpc>
                    <a:spcPct val="90000"/>
                  </a:lnSpc>
                  <a:spcBef>
                    <a:spcPts val="1200"/>
                  </a:spcBef>
                  <a:defRPr sz="3000"/>
                </a:pPr>
                <a:r>
                  <a:t>Υλοποίηση</a:t>
                </a:r>
              </a:p>
              <a:p>
                <a:pPr marL="228600" lvl="1" indent="-228600" defTabSz="1022350">
                  <a:lnSpc>
                    <a:spcPct val="90000"/>
                  </a:lnSpc>
                  <a:spcBef>
                    <a:spcPts val="400"/>
                  </a:spcBef>
                  <a:buSzPct val="100000"/>
                  <a:buChar char="•"/>
                  <a:defRPr sz="2300"/>
                </a:pPr>
                <a:r>
                  <a:t>Εξήγηση, αιτιολόγηση </a:t>
                </a:r>
                <a:r>
                  <a:rPr b="1"/>
                  <a:t>της διαδικασίας </a:t>
                </a:r>
                <a:r>
                  <a:t>και του στόχου</a:t>
                </a:r>
              </a:p>
              <a:p>
                <a:pPr marL="228600" lvl="1" indent="-228600" defTabSz="1022350">
                  <a:lnSpc>
                    <a:spcPct val="90000"/>
                  </a:lnSpc>
                  <a:spcBef>
                    <a:spcPts val="400"/>
                  </a:spcBef>
                  <a:buSzPct val="100000"/>
                  <a:buChar char="•"/>
                  <a:defRPr sz="2300"/>
                </a:pPr>
                <a:r>
                  <a:t>Διδασκαλία συμπεριφορών στην τάξη (σύνδεση με αξίες ζωής, </a:t>
                </a:r>
                <a:r>
                  <a:rPr b="1"/>
                  <a:t>θετική</a:t>
                </a:r>
                <a:r>
                  <a:t> διατύπωση συμπεριφορών και ρουτίνων)</a:t>
                </a:r>
              </a:p>
              <a:p>
                <a:pPr marL="228600" lvl="1" indent="-228600" defTabSz="1022350">
                  <a:lnSpc>
                    <a:spcPct val="90000"/>
                  </a:lnSpc>
                  <a:spcBef>
                    <a:spcPts val="400"/>
                  </a:spcBef>
                  <a:buSzPct val="100000"/>
                  <a:buChar char="•"/>
                  <a:defRPr sz="2300"/>
                </a:pPr>
                <a:r>
                  <a:t>Συναπόφαση εφαρμογής από την ολομέλεια της σχολικής τάξης ( </a:t>
                </a:r>
                <a:r>
                  <a:rPr i="1"/>
                  <a:t>να μπει στο </a:t>
                </a:r>
                <a:r>
                  <a:rPr b="1" i="1">
                    <a:solidFill>
                      <a:srgbClr val="0000FF"/>
                    </a:solidFill>
                  </a:rPr>
                  <a:t>συμβόλαιο της τάξης</a:t>
                </a:r>
                <a:r>
                  <a:t>)</a:t>
                </a:r>
              </a:p>
              <a:p>
                <a:pPr marL="228600" lvl="1" indent="-228600" defTabSz="1022350">
                  <a:lnSpc>
                    <a:spcPct val="90000"/>
                  </a:lnSpc>
                  <a:spcBef>
                    <a:spcPts val="400"/>
                  </a:spcBef>
                  <a:buSzPct val="100000"/>
                  <a:buChar char="•"/>
                  <a:defRPr sz="2300"/>
                </a:pPr>
                <a:r>
                  <a:t>Σταδιακή εφαρμογή καθημερινά στην εκπαιδευτική διαδικασία</a:t>
                </a:r>
              </a:p>
              <a:p>
                <a:pPr marL="228600" lvl="1" indent="-228600" defTabSz="1022350">
                  <a:lnSpc>
                    <a:spcPct val="90000"/>
                  </a:lnSpc>
                  <a:spcBef>
                    <a:spcPts val="400"/>
                  </a:spcBef>
                  <a:buSzPct val="100000"/>
                  <a:buChar char="•"/>
                  <a:defRPr sz="2300" b="1"/>
                </a:pPr>
                <a:r>
                  <a:t>Αναγνώριση της εμφάνισης </a:t>
                </a:r>
                <a:r>
                  <a:rPr b="0"/>
                  <a:t>της προσδοκώμενης θετικής συμπεριφοράς μαθητή/ριας</a:t>
                </a:r>
              </a:p>
              <a:p>
                <a:pPr marL="228600" lvl="1" indent="-228600" defTabSz="1022350">
                  <a:lnSpc>
                    <a:spcPct val="90000"/>
                  </a:lnSpc>
                  <a:spcBef>
                    <a:spcPts val="400"/>
                  </a:spcBef>
                  <a:buSzPct val="100000"/>
                  <a:buChar char="•"/>
                  <a:defRPr sz="2300" b="1"/>
                </a:pPr>
                <a:r>
                  <a:t>Άμεση επιβράβευση </a:t>
                </a:r>
                <a:r>
                  <a:rPr b="0"/>
                  <a:t>με αιτιολόγηση</a:t>
                </a:r>
              </a:p>
              <a:p>
                <a:pPr marL="228600" lvl="1" indent="-228600" defTabSz="1022350">
                  <a:lnSpc>
                    <a:spcPct val="90000"/>
                  </a:lnSpc>
                  <a:spcBef>
                    <a:spcPts val="400"/>
                  </a:spcBef>
                  <a:buSzPct val="100000"/>
                  <a:buChar char="•"/>
                  <a:defRPr sz="2300" b="1"/>
                </a:pPr>
                <a:r>
                  <a:t>Καταγραφή</a:t>
                </a:r>
                <a:r>
                  <a:rPr b="0"/>
                  <a:t> στο σύστημα ομαδικής επιβράβευσης</a:t>
                </a:r>
              </a:p>
            </p:txBody>
          </p:sp>
        </p:grpSp>
        <p:sp>
          <p:nvSpPr>
            <p:cNvPr id="475" name="Rectangle"/>
            <p:cNvSpPr/>
            <p:nvPr/>
          </p:nvSpPr>
          <p:spPr>
            <a:xfrm>
              <a:off x="0" y="0"/>
              <a:ext cx="1852299" cy="2778449"/>
            </a:xfrm>
            <a:prstGeom prst="rect">
              <a:avLst/>
            </a:prstGeom>
            <a:blipFill rotWithShape="1">
              <a:blip r:embed="rId3" cstate="print"/>
              <a:srcRect/>
              <a:stretch>
                <a:fillRect/>
              </a:stretch>
            </a:blipFill>
            <a:ln w="25400" cap="flat">
              <a:solidFill>
                <a:srgbClr val="92D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Τίτλος 2"/>
          <p:cNvSpPr txBox="1">
            <a:spLocks noGrp="1"/>
          </p:cNvSpPr>
          <p:nvPr>
            <p:ph type="title"/>
          </p:nvPr>
        </p:nvSpPr>
        <p:spPr>
          <a:xfrm>
            <a:off x="0" y="-7937"/>
            <a:ext cx="9144000" cy="54250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t> Σύνδεση: αξίας-συμπεριφοράς-ρουτίνας</a:t>
            </a:r>
          </a:p>
        </p:txBody>
      </p:sp>
      <p:graphicFrame>
        <p:nvGraphicFramePr>
          <p:cNvPr id="479" name="Πίνακας 3"/>
          <p:cNvGraphicFramePr/>
          <p:nvPr/>
        </p:nvGraphicFramePr>
        <p:xfrm>
          <a:off x="0" y="709448"/>
          <a:ext cx="9143999" cy="6175404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812719"/>
                <a:gridCol w="2238074"/>
                <a:gridCol w="5093206"/>
              </a:tblGrid>
              <a:tr h="862530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/>
                        <a:t>Αξίες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>
                          <a:solidFill>
                            <a:srgbClr val="000000"/>
                          </a:solidFill>
                        </a:defRPr>
                      </a:pPr>
                      <a:r>
                        <a:t>Συμπεριφορές</a:t>
                      </a:r>
                    </a:p>
                    <a:p>
                      <a:pPr algn="ctr"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(παρατηρήσιμες)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>
                          <a:solidFill>
                            <a:srgbClr val="000000"/>
                          </a:solidFill>
                        </a:defRPr>
                      </a:pPr>
                      <a:r>
                        <a:t>Ρουτίνες </a:t>
                      </a:r>
                    </a:p>
                    <a:p>
                      <a:pPr algn="ctr"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(θετική διατύπωση)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3"/>
                    </a:solidFill>
                  </a:tcPr>
                </a:tc>
              </a:tr>
              <a:tr h="1500287"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/>
                        <a:t>Σεβασμός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>
                          <a:solidFill>
                            <a:srgbClr val="0000FF"/>
                          </a:solidFill>
                        </a:defRPr>
                      </a:pPr>
                      <a:r>
                        <a:t>Ενεργός</a:t>
                      </a:r>
                      <a:r>
                        <a:rPr>
                          <a:solidFill>
                            <a:srgbClr val="000000"/>
                          </a:solidFill>
                        </a:rPr>
                        <a:t> ακροατής </a:t>
                      </a:r>
                    </a:p>
                    <a:p>
                      <a:pPr marL="285750" indent="-285750" algn="l">
                        <a:spcBef>
                          <a:spcPts val="1000"/>
                        </a:spcBef>
                        <a:defRPr sz="2000"/>
                      </a:pPr>
                      <a:endParaRPr/>
                    </a:p>
                    <a:p>
                      <a:pPr marL="342900" indent="-342900" algn="l">
                        <a:spcBef>
                          <a:spcPts val="1000"/>
                        </a:spcBef>
                        <a:defRPr sz="2000"/>
                      </a:pPr>
                      <a:r>
                        <a:t>Μιλώ ευγενικά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/>
                      </a:pPr>
                      <a:r>
                        <a:t>Μιλώ αφού τελειώσει ο συνομιλητής μου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sz="2000"/>
                      </a:pPr>
                      <a:r>
                        <a:t>Ζητώ άδεια για να πάρω το λόγο - </a:t>
                      </a:r>
                      <a:r>
                        <a:rPr>
                          <a:solidFill>
                            <a:srgbClr val="0000FF"/>
                          </a:solidFill>
                        </a:rPr>
                        <a:t>Συνεισφέρω</a:t>
                      </a:r>
                    </a:p>
                    <a:p>
                      <a:pPr algn="l">
                        <a:defRPr sz="2000"/>
                      </a:pPr>
                      <a:r>
                        <a:t>Απευθύνομαι στον άλλο με το όνομά του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sz="2000"/>
                      </a:pPr>
                      <a:r>
                        <a:t>Χρησιμοποιώ τις λέξεις παρακαλώ/ευχαριστώ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3E9"/>
                    </a:solidFill>
                  </a:tcPr>
                </a:tc>
              </a:tr>
              <a:tr h="1602787"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/>
                        <a:t>Υπευθυνότητα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1000"/>
                        </a:spcBef>
                        <a:defRPr sz="2000"/>
                      </a:pPr>
                      <a:r>
                        <a:t>Τακτοποίηση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sz="2000"/>
                      </a:pPr>
                      <a:r>
                        <a:t> </a:t>
                      </a:r>
                    </a:p>
                    <a:p>
                      <a:pPr marL="342900" indent="-342900" algn="l">
                        <a:spcBef>
                          <a:spcPts val="1000"/>
                        </a:spcBef>
                        <a:defRPr sz="2000"/>
                      </a:pPr>
                      <a:r>
                        <a:t>Καθήκοντα/Δικαιώματα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/>
                      </a:pPr>
                      <a:r>
                        <a:t>Συμμαζεύω τα πράγματά μου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sz="2000"/>
                      </a:pPr>
                      <a:r>
                        <a:t>Διατηρώ το θρανίο μου καθαρό</a:t>
                      </a:r>
                    </a:p>
                    <a:p>
                      <a:pPr algn="l">
                        <a:defRPr sz="2000"/>
                      </a:pPr>
                      <a:r>
                        <a:t>Ολοκληρώνω την εργασία που έχω αναλάβει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sz="2000"/>
                      </a:pPr>
                      <a:r>
                        <a:t>Ζητώ βοήθεια όταν κάτι με δυσκολεύει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182947"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/>
                        <a:t>Ασφάλεια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1000"/>
                        </a:spcBef>
                        <a:defRPr sz="2000"/>
                      </a:pPr>
                      <a:r>
                        <a:t>Κίνηση</a:t>
                      </a:r>
                    </a:p>
                    <a:p>
                      <a:pPr marL="285750" indent="-285750" algn="l">
                        <a:spcBef>
                          <a:spcPts val="1000"/>
                        </a:spcBef>
                        <a:defRPr sz="2000"/>
                      </a:pPr>
                      <a:endParaRPr/>
                    </a:p>
                    <a:p>
                      <a:pPr marL="342900" indent="-342900" algn="l">
                        <a:spcBef>
                          <a:spcPts val="1000"/>
                        </a:spcBef>
                        <a:defRPr sz="2000"/>
                      </a:pPr>
                      <a:r>
                        <a:t>Υγιεινή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/>
                      </a:pPr>
                      <a:r>
                        <a:t>Περιμένω τη σειρά μου για να μπω στην αίθουσα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sz="2000"/>
                      </a:pPr>
                      <a:r>
                        <a:t>Στις σκάλες βαδίζω αργά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sz="2000"/>
                      </a:pPr>
                      <a:r>
                        <a:t> Βήχω/φτερνίζομαι στον αγκώνα μου ή σε χαρτομάντηλο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sz="2000"/>
                      </a:pPr>
                      <a:r>
                        <a:t>Πλένω τα χέρια μετά τη χρήση της τουαλέτας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3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6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67543" y="1052735"/>
            <a:ext cx="8424938" cy="532859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 b="1"/>
            </a:pPr>
            <a:r>
              <a:t>Αναφέρουμε</a:t>
            </a:r>
            <a:r>
              <a:rPr b="0"/>
              <a:t> στον μαθητή την κοινωνική δεξιότητα (</a:t>
            </a:r>
            <a:r>
              <a:rPr b="0" i="1"/>
              <a:t>πχ. συνεργάζομαι με τους συμμαθητές μου</a:t>
            </a:r>
            <a:r>
              <a:rPr b="0"/>
              <a:t>)</a:t>
            </a:r>
          </a:p>
          <a:p>
            <a:pPr>
              <a:spcBef>
                <a:spcPts val="600"/>
              </a:spcBef>
              <a:defRPr sz="2800" b="1"/>
            </a:pPr>
            <a:r>
              <a:t>Εξηγούμε</a:t>
            </a:r>
            <a:r>
              <a:rPr b="0"/>
              <a:t> την αναγκαιότητα διδασκαλίας της συμπεριφοράς (</a:t>
            </a:r>
            <a:r>
              <a:rPr b="0" i="1"/>
              <a:t>γίνομαι καλύτερος φίλος, αποδεκτός από όλους</a:t>
            </a:r>
            <a:r>
              <a:rPr b="0"/>
              <a:t>)</a:t>
            </a:r>
          </a:p>
          <a:p>
            <a:pPr>
              <a:spcBef>
                <a:spcPts val="600"/>
              </a:spcBef>
              <a:defRPr sz="2800" b="1"/>
            </a:pPr>
            <a:r>
              <a:t>Παρουσιάζουμε</a:t>
            </a:r>
            <a:r>
              <a:rPr b="0"/>
              <a:t> την κατάλληλη συμπεριφορά (</a:t>
            </a:r>
            <a:r>
              <a:rPr b="0" i="1"/>
              <a:t>βοηθώ να τελειώσει μια εργασία</a:t>
            </a:r>
            <a:r>
              <a:rPr b="0"/>
              <a:t>)</a:t>
            </a:r>
          </a:p>
          <a:p>
            <a:pPr>
              <a:spcBef>
                <a:spcPts val="600"/>
              </a:spcBef>
              <a:defRPr sz="2800" b="1"/>
            </a:pPr>
            <a:r>
              <a:t>Παρουσιάζουμε σενάρια </a:t>
            </a:r>
            <a:r>
              <a:rPr b="0"/>
              <a:t>με παραδείγματα και αντιπαραδείγματα (</a:t>
            </a:r>
            <a:r>
              <a:rPr b="0" i="1"/>
              <a:t>βοηθώ ή μαλώνω;</a:t>
            </a:r>
            <a:r>
              <a:rPr b="0"/>
              <a:t>)</a:t>
            </a:r>
          </a:p>
          <a:p>
            <a:pPr>
              <a:spcBef>
                <a:spcPts val="600"/>
              </a:spcBef>
              <a:defRPr sz="2800"/>
            </a:pPr>
            <a:r>
              <a:t>Γίνεται </a:t>
            </a:r>
            <a:r>
              <a:rPr b="1"/>
              <a:t>υπόδυση ρόλων  </a:t>
            </a:r>
          </a:p>
          <a:p>
            <a:pPr>
              <a:spcBef>
                <a:spcPts val="600"/>
              </a:spcBef>
              <a:defRPr sz="2800"/>
            </a:pPr>
            <a:r>
              <a:t>Ολοκληρώνoυμε το  μάθημα με </a:t>
            </a:r>
            <a:r>
              <a:rPr b="1"/>
              <a:t>αξιολόγηση</a:t>
            </a:r>
          </a:p>
        </p:txBody>
      </p:sp>
      <p:sp>
        <p:nvSpPr>
          <p:cNvPr id="482" name="4 - Τίτλος"/>
          <p:cNvSpPr txBox="1">
            <a:spLocks noGrp="1"/>
          </p:cNvSpPr>
          <p:nvPr>
            <p:ph type="title"/>
          </p:nvPr>
        </p:nvSpPr>
        <p:spPr>
          <a:xfrm>
            <a:off x="467543" y="-1"/>
            <a:ext cx="8229601" cy="836714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t>Πώς διδάσκουμε την αποδεκτή συμπεριφορά;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rcRect t="3670" b="7034"/>
          <a:stretch>
            <a:fillRect/>
          </a:stretch>
        </p:blipFill>
        <p:spPr>
          <a:xfrm>
            <a:off x="29428" y="646330"/>
            <a:ext cx="9114572" cy="6211672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5 - Ορθογώνιο"/>
          <p:cNvSpPr txBox="1"/>
          <p:nvPr/>
        </p:nvSpPr>
        <p:spPr>
          <a:xfrm>
            <a:off x="45720" y="-1"/>
            <a:ext cx="9023131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t>Θεσπίζουμε και αναρτούμε τους κανόνες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tangle 2"/>
          <p:cNvSpPr txBox="1">
            <a:spLocks noGrp="1"/>
          </p:cNvSpPr>
          <p:nvPr>
            <p:ph type="title"/>
          </p:nvPr>
        </p:nvSpPr>
        <p:spPr>
          <a:xfrm>
            <a:off x="0" y="-7940"/>
            <a:ext cx="9144000" cy="986135"/>
          </a:xfrm>
          <a:prstGeom prst="rect">
            <a:avLst/>
          </a:prstGeom>
        </p:spPr>
        <p:txBody>
          <a:bodyPr lIns="53999" tIns="53999" rIns="53999" bIns="53999"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t>Πίνακες βημάτων εφαρμογής κοινωνικών συμπεριφορών</a:t>
            </a:r>
          </a:p>
        </p:txBody>
      </p:sp>
      <p:pic>
        <p:nvPicPr>
          <p:cNvPr id="488" name="Picture 10" descr="Picture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19" y="1198562"/>
            <a:ext cx="4245273" cy="5659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Picture 11" descr="Picture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68865" y="1257300"/>
            <a:ext cx="4023616" cy="560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ontent Placeholder 4"/>
          <p:cNvSpPr txBox="1">
            <a:spLocks noGrp="1"/>
          </p:cNvSpPr>
          <p:nvPr>
            <p:ph type="body" idx="4294967295"/>
          </p:nvPr>
        </p:nvSpPr>
        <p:spPr>
          <a:xfrm>
            <a:off x="98457" y="147098"/>
            <a:ext cx="3919953" cy="654208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ts val="2800"/>
              </a:lnSpc>
              <a:spcBef>
                <a:spcPts val="2000"/>
              </a:spcBef>
              <a:buSzTx/>
              <a:buNone/>
              <a:defRPr b="1"/>
            </a:pPr>
            <a:r>
              <a:t>Διδασκαλία κοινωνικής συμπεριφοράς</a:t>
            </a:r>
          </a:p>
          <a:p>
            <a:pPr marL="0" indent="0">
              <a:lnSpc>
                <a:spcPts val="2800"/>
              </a:lnSpc>
              <a:spcBef>
                <a:spcPts val="2000"/>
              </a:spcBef>
            </a:pPr>
            <a:r>
              <a:t> </a:t>
            </a:r>
            <a:r>
              <a:rPr sz="2400"/>
              <a:t>Εστίαση στην τάξη</a:t>
            </a:r>
          </a:p>
          <a:p>
            <a:pPr marL="0" indent="0">
              <a:lnSpc>
                <a:spcPts val="2800"/>
              </a:lnSpc>
              <a:spcBef>
                <a:spcPts val="2000"/>
              </a:spcBef>
              <a:defRPr sz="2400"/>
            </a:pPr>
            <a:r>
              <a:t> Διδασκαλία 1 - 3 αναμενόμενων συμπεριφορών και 1 – 2 ρουτινών</a:t>
            </a:r>
          </a:p>
          <a:p>
            <a:pPr marL="0" indent="0">
              <a:lnSpc>
                <a:spcPts val="2800"/>
              </a:lnSpc>
              <a:spcBef>
                <a:spcPts val="2000"/>
              </a:spcBef>
              <a:defRPr sz="2400"/>
            </a:pPr>
            <a:r>
              <a:t> Αντίστοιχα σχέδια μαθήματος κοινωνικών δεξιοτήτων: αντιπαράδειγμα/παράδειγμα) &amp; οπτικοποιημένη βοήθεια</a:t>
            </a:r>
          </a:p>
          <a:p>
            <a:pPr marL="0" indent="0">
              <a:lnSpc>
                <a:spcPts val="2800"/>
              </a:lnSpc>
              <a:spcBef>
                <a:spcPts val="2000"/>
              </a:spcBef>
              <a:defRPr sz="2400"/>
            </a:pPr>
            <a:r>
              <a:t> Διάστημα εφαρμογής: ένα τρίμηνο</a:t>
            </a:r>
          </a:p>
        </p:txBody>
      </p:sp>
      <p:pic>
        <p:nvPicPr>
          <p:cNvPr id="492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10548" y="2617789"/>
            <a:ext cx="5133452" cy="4240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Picture 8" descr="Picture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64088" y="0"/>
            <a:ext cx="3779912" cy="2617789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TextBox 7"/>
          <p:cNvSpPr txBox="1"/>
          <p:nvPr/>
        </p:nvSpPr>
        <p:spPr>
          <a:xfrm>
            <a:off x="2699791" y="620687"/>
            <a:ext cx="2635151" cy="64498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/>
            </a:lvl1pPr>
          </a:lstStyle>
          <a:p>
            <a:r>
              <a:t>Οπτικοποιημένη βοήθεια </a:t>
            </a:r>
          </a:p>
        </p:txBody>
      </p:sp>
      <p:sp>
        <p:nvSpPr>
          <p:cNvPr id="495" name="TextBox 7"/>
          <p:cNvSpPr txBox="1"/>
          <p:nvPr/>
        </p:nvSpPr>
        <p:spPr>
          <a:xfrm>
            <a:off x="-1" y="5719226"/>
            <a:ext cx="3886993" cy="859394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t>Αντιπαράδειγμα/παράδειγμα:</a:t>
            </a:r>
          </a:p>
          <a:p>
            <a:pPr algn="ctr">
              <a:defRPr sz="1600" b="1"/>
            </a:pPr>
            <a: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https://www.youtube.com/watch?v=VxyxywShewI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232;p28"/>
          <p:cNvSpPr txBox="1">
            <a:spLocks noGrp="1"/>
          </p:cNvSpPr>
          <p:nvPr>
            <p:ph type="title"/>
          </p:nvPr>
        </p:nvSpPr>
        <p:spPr>
          <a:xfrm>
            <a:off x="321467" y="-1"/>
            <a:ext cx="8410576" cy="1711844"/>
          </a:xfrm>
          <a:prstGeom prst="rect">
            <a:avLst/>
          </a:prstGeom>
        </p:spPr>
        <p:txBody>
          <a:bodyPr lIns="45699" tIns="45699" rIns="45699" bIns="45699"/>
          <a:lstStyle/>
          <a:p>
            <a:pPr>
              <a:defRPr sz="3600" b="1"/>
            </a:pPr>
            <a:r>
              <a:t>ΠΑΡΑΔΕΙΓΜΑ:</a:t>
            </a:r>
            <a:r>
              <a:rPr>
                <a:solidFill>
                  <a:srgbClr val="008000"/>
                </a:solidFill>
              </a:rPr>
              <a:t> </a:t>
            </a:r>
            <a:r>
              <a:rPr u="sng">
                <a:solidFill>
                  <a:srgbClr val="008000"/>
                </a:solidFill>
              </a:rPr>
              <a:t>Α</a:t>
            </a:r>
            <a:r>
              <a:rPr sz="3200" u="sng">
                <a:solidFill>
                  <a:srgbClr val="008000"/>
                </a:solidFill>
              </a:rPr>
              <a:t>ξία</a:t>
            </a:r>
            <a:r>
              <a:rPr sz="3200">
                <a:solidFill>
                  <a:srgbClr val="008000"/>
                </a:solidFill>
              </a:rPr>
              <a:t> = Σεβασμός</a:t>
            </a:r>
            <a:br>
              <a:rPr sz="3200">
                <a:solidFill>
                  <a:srgbClr val="008000"/>
                </a:solidFill>
              </a:rPr>
            </a:br>
            <a:r>
              <a:rPr sz="3200" u="sng"/>
              <a:t>Συμπεριφορά</a:t>
            </a:r>
            <a:r>
              <a:rPr sz="3200"/>
              <a:t>: Κάνω ησυχία στο μάθημα</a:t>
            </a:r>
            <a:br>
              <a:rPr sz="3200"/>
            </a:br>
            <a:r>
              <a:rPr sz="3200" u="sng">
                <a:solidFill>
                  <a:srgbClr val="1F4E83"/>
                </a:solidFill>
              </a:rPr>
              <a:t>Ρουτίνα</a:t>
            </a:r>
            <a:r>
              <a:rPr sz="3200">
                <a:solidFill>
                  <a:srgbClr val="1F4E83"/>
                </a:solidFill>
              </a:rPr>
              <a:t>: χρήση σήματος προσοχής</a:t>
            </a:r>
          </a:p>
        </p:txBody>
      </p:sp>
      <p:sp>
        <p:nvSpPr>
          <p:cNvPr id="498" name="Google Shape;233;p28"/>
          <p:cNvSpPr txBox="1">
            <a:spLocks noGrp="1"/>
          </p:cNvSpPr>
          <p:nvPr>
            <p:ph type="body" idx="1"/>
          </p:nvPr>
        </p:nvSpPr>
        <p:spPr>
          <a:xfrm>
            <a:off x="213121" y="1948098"/>
            <a:ext cx="8662990" cy="4737704"/>
          </a:xfrm>
          <a:prstGeom prst="rect">
            <a:avLst/>
          </a:prstGeom>
        </p:spPr>
        <p:txBody>
          <a:bodyPr lIns="45699" tIns="45699" rIns="45699" bIns="45699"/>
          <a:lstStyle/>
          <a:p>
            <a:pPr marL="514350" indent="-51435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SzPts val="2900"/>
              <a:buFontTx/>
              <a:buAutoNum type="arabicPeriod"/>
              <a:defRPr sz="2900"/>
            </a:pPr>
            <a:r>
              <a:t>Όταν ο εκπαιδευτικός σηκώνει το χέρι, οι μαθητές της τάξης σταματούν να μιλούν και σηκώνουν επίσης το χέρι.</a:t>
            </a:r>
          </a:p>
          <a:p>
            <a:pPr marL="514350" indent="-51435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SzPts val="2900"/>
              <a:buFontTx/>
              <a:buAutoNum type="arabicPeriod"/>
              <a:defRPr sz="2900"/>
            </a:pPr>
            <a:r>
              <a:t>Όση ώρα δεν σταματούν οι συνομιλίες και δεν γίνεται απόλυτη ησυχία, οι μαθητές και ο εκπαιδευτικός διατηρούν σηκωμένο το χέρι.</a:t>
            </a:r>
          </a:p>
          <a:p>
            <a:pPr marL="514350" indent="-51435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SzPts val="2900"/>
              <a:buFontTx/>
              <a:buAutoNum type="arabicPeriod"/>
              <a:defRPr sz="2900"/>
            </a:pPr>
            <a:r>
              <a:t>Όταν σταματήσουν οι συνομιλίες και ο εκπαιδευτικός διαπιστώσει απόλυτη ησυχία, τότε πρώτος εκείνος κατεβάζει το χέρι.</a:t>
            </a:r>
          </a:p>
          <a:p>
            <a:pPr marL="514350" indent="-51435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SzPts val="2900"/>
              <a:buFontTx/>
              <a:buAutoNum type="arabicPeriod"/>
              <a:defRPr sz="2900"/>
            </a:pPr>
            <a:r>
              <a:t>Μετά τον εκπαιδευτικό οι μαθητές κατεβάζουν επίσης το χέρι, διατηρώντας την ησυχία στην αίθουσα διδασκαλίας.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creenshot 2023-05-20 at 07.31.08.png" descr="Screenshot 2023-05-20 at 07.31.0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46600" y="1324499"/>
            <a:ext cx="4564815" cy="420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Αξιες6ουΓυμνασιου.jpg" descr="Αξιες6ουΓυμνασιου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14960" y="0"/>
            <a:ext cx="484632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 descr="Picture 2"/>
          <p:cNvPicPr>
            <a:picLocks noChangeAspect="1"/>
          </p:cNvPicPr>
          <p:nvPr/>
        </p:nvPicPr>
        <p:blipFill>
          <a:blip r:embed="rId2" cstate="print">
            <a:alphaModFix amt="85000"/>
            <a:extLst/>
          </a:blip>
          <a:stretch>
            <a:fillRect/>
          </a:stretch>
        </p:blipFill>
        <p:spPr>
          <a:xfrm>
            <a:off x="31429" y="57510"/>
            <a:ext cx="9081141" cy="606201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extBox 4"/>
          <p:cNvSpPr txBox="1"/>
          <p:nvPr/>
        </p:nvSpPr>
        <p:spPr>
          <a:xfrm>
            <a:off x="-746546" y="437788"/>
            <a:ext cx="5842467" cy="85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322" tIns="34322" rIns="34322" bIns="34322" anchor="b">
            <a:normAutofit/>
          </a:bodyPr>
          <a:lstStyle/>
          <a:p>
            <a:pPr algn="ctr" defTabSz="420706">
              <a:lnSpc>
                <a:spcPct val="90000"/>
              </a:lnSpc>
              <a:spcBef>
                <a:spcPts val="300"/>
              </a:spcBef>
              <a:defRPr sz="258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Ποιες είναι οι επιπτώσεις;</a:t>
            </a:r>
          </a:p>
        </p:txBody>
      </p:sp>
      <p:grpSp>
        <p:nvGrpSpPr>
          <p:cNvPr id="243" name="Diagram 5"/>
          <p:cNvGrpSpPr/>
          <p:nvPr/>
        </p:nvGrpSpPr>
        <p:grpSpPr>
          <a:xfrm>
            <a:off x="258632" y="1601418"/>
            <a:ext cx="5190709" cy="4711554"/>
            <a:chOff x="0" y="0"/>
            <a:chExt cx="5190707" cy="4711553"/>
          </a:xfrm>
        </p:grpSpPr>
        <p:grpSp>
          <p:nvGrpSpPr>
            <p:cNvPr id="211" name="Group"/>
            <p:cNvGrpSpPr/>
            <p:nvPr/>
          </p:nvGrpSpPr>
          <p:grpSpPr>
            <a:xfrm>
              <a:off x="0" y="14512"/>
              <a:ext cx="1860066" cy="520889"/>
              <a:chOff x="0" y="0"/>
              <a:chExt cx="1860065" cy="520888"/>
            </a:xfrm>
          </p:grpSpPr>
          <p:sp>
            <p:nvSpPr>
              <p:cNvPr id="209" name="Rounded Rectangle"/>
              <p:cNvSpPr/>
              <p:nvPr/>
            </p:nvSpPr>
            <p:spPr>
              <a:xfrm>
                <a:off x="0" y="0"/>
                <a:ext cx="1860066" cy="520889"/>
              </a:xfrm>
              <a:prstGeom prst="roundRect">
                <a:avLst>
                  <a:gd name="adj" fmla="val 10000"/>
                </a:avLst>
              </a:prstGeom>
              <a:solidFill>
                <a:srgbClr val="3D4E55"/>
              </a:solidFill>
              <a:ln w="254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 sz="23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10" name="Φοίτηση:"/>
              <p:cNvSpPr txBox="1"/>
              <p:nvPr/>
            </p:nvSpPr>
            <p:spPr>
              <a:xfrm>
                <a:off x="29861" y="59784"/>
                <a:ext cx="1800345" cy="401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Φοίτηση:</a:t>
                </a:r>
              </a:p>
            </p:txBody>
          </p:sp>
        </p:grpSp>
        <p:sp>
          <p:nvSpPr>
            <p:cNvPr id="212" name="Line"/>
            <p:cNvSpPr/>
            <p:nvPr/>
          </p:nvSpPr>
          <p:spPr>
            <a:xfrm>
              <a:off x="186007" y="535402"/>
              <a:ext cx="455307" cy="46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rnd">
              <a:solidFill>
                <a:srgbClr val="3D4E5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15" name="Group"/>
            <p:cNvGrpSpPr/>
            <p:nvPr/>
          </p:nvGrpSpPr>
          <p:grpSpPr>
            <a:xfrm>
              <a:off x="641313" y="651113"/>
              <a:ext cx="2144475" cy="707911"/>
              <a:chOff x="0" y="0"/>
              <a:chExt cx="2144473" cy="707909"/>
            </a:xfrm>
          </p:grpSpPr>
          <p:sp>
            <p:nvSpPr>
              <p:cNvPr id="213" name="Rounded Rectangle"/>
              <p:cNvSpPr/>
              <p:nvPr/>
            </p:nvSpPr>
            <p:spPr>
              <a:xfrm>
                <a:off x="0" y="0"/>
                <a:ext cx="2144474" cy="70791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9050" cap="rnd">
                <a:solidFill>
                  <a:srgbClr val="3D4E55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7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14" name="Σχολική διαρροή"/>
              <p:cNvSpPr txBox="1"/>
              <p:nvPr/>
            </p:nvSpPr>
            <p:spPr>
              <a:xfrm>
                <a:off x="30259" y="226954"/>
                <a:ext cx="2083956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Σχολική διαρροή</a:t>
                </a:r>
              </a:p>
            </p:txBody>
          </p:sp>
        </p:grpSp>
        <p:sp>
          <p:nvSpPr>
            <p:cNvPr id="216" name="Line"/>
            <p:cNvSpPr/>
            <p:nvPr/>
          </p:nvSpPr>
          <p:spPr>
            <a:xfrm>
              <a:off x="186007" y="535402"/>
              <a:ext cx="455307" cy="130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rnd">
              <a:solidFill>
                <a:srgbClr val="3D4E5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19" name="Group"/>
            <p:cNvGrpSpPr/>
            <p:nvPr/>
          </p:nvGrpSpPr>
          <p:grpSpPr>
            <a:xfrm>
              <a:off x="641313" y="1489245"/>
              <a:ext cx="2144475" cy="707911"/>
              <a:chOff x="0" y="0"/>
              <a:chExt cx="2144473" cy="707909"/>
            </a:xfrm>
          </p:grpSpPr>
          <p:sp>
            <p:nvSpPr>
              <p:cNvPr id="217" name="Rounded Rectangle"/>
              <p:cNvSpPr/>
              <p:nvPr/>
            </p:nvSpPr>
            <p:spPr>
              <a:xfrm>
                <a:off x="0" y="0"/>
                <a:ext cx="2144474" cy="70791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9050" cap="rnd">
                <a:solidFill>
                  <a:srgbClr val="3D4E55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7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18" name="Απουσίες"/>
              <p:cNvSpPr txBox="1"/>
              <p:nvPr/>
            </p:nvSpPr>
            <p:spPr>
              <a:xfrm>
                <a:off x="30259" y="226954"/>
                <a:ext cx="2083956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Απουσίες</a:t>
                </a:r>
              </a:p>
            </p:txBody>
          </p:sp>
        </p:grpSp>
        <p:sp>
          <p:nvSpPr>
            <p:cNvPr id="220" name="Line"/>
            <p:cNvSpPr/>
            <p:nvPr/>
          </p:nvSpPr>
          <p:spPr>
            <a:xfrm>
              <a:off x="186007" y="535401"/>
              <a:ext cx="455307" cy="214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rnd">
              <a:solidFill>
                <a:srgbClr val="3D4E5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23" name="Group"/>
            <p:cNvGrpSpPr/>
            <p:nvPr/>
          </p:nvGrpSpPr>
          <p:grpSpPr>
            <a:xfrm>
              <a:off x="641313" y="2327379"/>
              <a:ext cx="2144475" cy="707911"/>
              <a:chOff x="0" y="0"/>
              <a:chExt cx="2144473" cy="707909"/>
            </a:xfrm>
          </p:grpSpPr>
          <p:sp>
            <p:nvSpPr>
              <p:cNvPr id="221" name="Rounded Rectangle"/>
              <p:cNvSpPr/>
              <p:nvPr/>
            </p:nvSpPr>
            <p:spPr>
              <a:xfrm>
                <a:off x="0" y="0"/>
                <a:ext cx="2144474" cy="70791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9050" cap="rnd">
                <a:solidFill>
                  <a:srgbClr val="3D4E55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7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22" name="Αργοπορημένη προσέλευση"/>
              <p:cNvSpPr txBox="1"/>
              <p:nvPr/>
            </p:nvSpPr>
            <p:spPr>
              <a:xfrm>
                <a:off x="30259" y="129799"/>
                <a:ext cx="2083956" cy="4483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Αργοπορημένη προσέλευση</a:t>
                </a:r>
              </a:p>
            </p:txBody>
          </p:sp>
        </p:grpSp>
        <p:sp>
          <p:nvSpPr>
            <p:cNvPr id="224" name="Line"/>
            <p:cNvSpPr/>
            <p:nvPr/>
          </p:nvSpPr>
          <p:spPr>
            <a:xfrm>
              <a:off x="186007" y="535402"/>
              <a:ext cx="455307" cy="2984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rnd">
              <a:solidFill>
                <a:srgbClr val="3D4E5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27" name="Group"/>
            <p:cNvGrpSpPr/>
            <p:nvPr/>
          </p:nvGrpSpPr>
          <p:grpSpPr>
            <a:xfrm>
              <a:off x="641313" y="3165511"/>
              <a:ext cx="2144475" cy="707911"/>
              <a:chOff x="0" y="0"/>
              <a:chExt cx="2144473" cy="707909"/>
            </a:xfrm>
          </p:grpSpPr>
          <p:sp>
            <p:nvSpPr>
              <p:cNvPr id="225" name="Rounded Rectangle"/>
              <p:cNvSpPr/>
              <p:nvPr/>
            </p:nvSpPr>
            <p:spPr>
              <a:xfrm>
                <a:off x="0" y="0"/>
                <a:ext cx="2144474" cy="70791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9050" cap="rnd">
                <a:solidFill>
                  <a:srgbClr val="3D4E55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7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26" name="Σχολικός εκφοβισμός και βία"/>
              <p:cNvSpPr txBox="1"/>
              <p:nvPr/>
            </p:nvSpPr>
            <p:spPr>
              <a:xfrm>
                <a:off x="30259" y="129799"/>
                <a:ext cx="2083956" cy="4483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Σχολικός εκφοβισμός και βία</a:t>
                </a:r>
              </a:p>
            </p:txBody>
          </p:sp>
        </p:grpSp>
        <p:sp>
          <p:nvSpPr>
            <p:cNvPr id="228" name="Line"/>
            <p:cNvSpPr/>
            <p:nvPr/>
          </p:nvSpPr>
          <p:spPr>
            <a:xfrm>
              <a:off x="186007" y="535401"/>
              <a:ext cx="455307" cy="3822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rnd">
              <a:solidFill>
                <a:srgbClr val="3D4E5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31" name="Group"/>
            <p:cNvGrpSpPr/>
            <p:nvPr/>
          </p:nvGrpSpPr>
          <p:grpSpPr>
            <a:xfrm>
              <a:off x="641313" y="4003643"/>
              <a:ext cx="2144475" cy="707911"/>
              <a:chOff x="0" y="0"/>
              <a:chExt cx="2144473" cy="707909"/>
            </a:xfrm>
          </p:grpSpPr>
          <p:sp>
            <p:nvSpPr>
              <p:cNvPr id="229" name="Rounded Rectangle"/>
              <p:cNvSpPr/>
              <p:nvPr/>
            </p:nvSpPr>
            <p:spPr>
              <a:xfrm>
                <a:off x="0" y="0"/>
                <a:ext cx="2144474" cy="70791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9050" cap="rnd">
                <a:solidFill>
                  <a:srgbClr val="3D4E55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7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30" name="Παραβατικές συμπεριφορές"/>
              <p:cNvSpPr txBox="1"/>
              <p:nvPr/>
            </p:nvSpPr>
            <p:spPr>
              <a:xfrm>
                <a:off x="30259" y="129799"/>
                <a:ext cx="2083956" cy="4483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Παραβατικές συμπεριφορές</a:t>
                </a:r>
              </a:p>
            </p:txBody>
          </p:sp>
        </p:grpSp>
        <p:grpSp>
          <p:nvGrpSpPr>
            <p:cNvPr id="234" name="Group"/>
            <p:cNvGrpSpPr/>
            <p:nvPr/>
          </p:nvGrpSpPr>
          <p:grpSpPr>
            <a:xfrm>
              <a:off x="2674220" y="0"/>
              <a:ext cx="1860067" cy="520889"/>
              <a:chOff x="0" y="0"/>
              <a:chExt cx="1860065" cy="520888"/>
            </a:xfrm>
          </p:grpSpPr>
          <p:sp>
            <p:nvSpPr>
              <p:cNvPr id="232" name="Rounded Rectangle"/>
              <p:cNvSpPr/>
              <p:nvPr/>
            </p:nvSpPr>
            <p:spPr>
              <a:xfrm>
                <a:off x="0" y="0"/>
                <a:ext cx="1860066" cy="520889"/>
              </a:xfrm>
              <a:prstGeom prst="roundRect">
                <a:avLst>
                  <a:gd name="adj" fmla="val 10000"/>
                </a:avLst>
              </a:prstGeom>
              <a:solidFill>
                <a:srgbClr val="3D4E55"/>
              </a:solidFill>
              <a:ln w="2540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 sz="23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33" name="Σχολική ζωή:"/>
              <p:cNvSpPr txBox="1"/>
              <p:nvPr/>
            </p:nvSpPr>
            <p:spPr>
              <a:xfrm>
                <a:off x="29861" y="59784"/>
                <a:ext cx="1800345" cy="401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Σχολική ζωή:</a:t>
                </a:r>
              </a:p>
            </p:txBody>
          </p:sp>
        </p:grpSp>
        <p:sp>
          <p:nvSpPr>
            <p:cNvPr id="235" name="Line"/>
            <p:cNvSpPr/>
            <p:nvPr/>
          </p:nvSpPr>
          <p:spPr>
            <a:xfrm>
              <a:off x="2860226" y="520890"/>
              <a:ext cx="186007" cy="48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rnd">
              <a:solidFill>
                <a:srgbClr val="3D4E5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38" name="Group"/>
            <p:cNvGrpSpPr/>
            <p:nvPr/>
          </p:nvGrpSpPr>
          <p:grpSpPr>
            <a:xfrm>
              <a:off x="3046233" y="651113"/>
              <a:ext cx="2144475" cy="707911"/>
              <a:chOff x="0" y="0"/>
              <a:chExt cx="2144473" cy="707909"/>
            </a:xfrm>
          </p:grpSpPr>
          <p:sp>
            <p:nvSpPr>
              <p:cNvPr id="236" name="Rounded Rectangle"/>
              <p:cNvSpPr/>
              <p:nvPr/>
            </p:nvSpPr>
            <p:spPr>
              <a:xfrm>
                <a:off x="0" y="0"/>
                <a:ext cx="2144474" cy="70791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9050" cap="rnd">
                <a:solidFill>
                  <a:srgbClr val="3D4E55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7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37" name="Διατάραξη σχέσεων μελών σχολικής κοινότητας"/>
              <p:cNvSpPr txBox="1"/>
              <p:nvPr/>
            </p:nvSpPr>
            <p:spPr>
              <a:xfrm>
                <a:off x="30259" y="32644"/>
                <a:ext cx="2083956" cy="6426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Διατάραξη σχέσεων μελών σχολικής κοινότητας</a:t>
                </a:r>
              </a:p>
            </p:txBody>
          </p:sp>
        </p:grpSp>
        <p:sp>
          <p:nvSpPr>
            <p:cNvPr id="239" name="Line"/>
            <p:cNvSpPr/>
            <p:nvPr/>
          </p:nvSpPr>
          <p:spPr>
            <a:xfrm>
              <a:off x="2860226" y="520890"/>
              <a:ext cx="186007" cy="132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rnd">
              <a:solidFill>
                <a:srgbClr val="3D4E5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42" name="Group"/>
            <p:cNvGrpSpPr/>
            <p:nvPr/>
          </p:nvGrpSpPr>
          <p:grpSpPr>
            <a:xfrm>
              <a:off x="3046233" y="1489245"/>
              <a:ext cx="2144475" cy="707911"/>
              <a:chOff x="0" y="0"/>
              <a:chExt cx="2144473" cy="707909"/>
            </a:xfrm>
          </p:grpSpPr>
          <p:sp>
            <p:nvSpPr>
              <p:cNvPr id="240" name="Rounded Rectangle"/>
              <p:cNvSpPr/>
              <p:nvPr/>
            </p:nvSpPr>
            <p:spPr>
              <a:xfrm>
                <a:off x="0" y="0"/>
                <a:ext cx="2144474" cy="70791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9050" cap="rnd">
                <a:solidFill>
                  <a:srgbClr val="3D4E55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7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41" name="Προβλήματα στην εύρυθμη λειτουργία σχολικής μονάδας"/>
              <p:cNvSpPr txBox="1"/>
              <p:nvPr/>
            </p:nvSpPr>
            <p:spPr>
              <a:xfrm>
                <a:off x="30259" y="32644"/>
                <a:ext cx="2083956" cy="6426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Προβλήματα στην εύρυθμη λειτουργία σχολικής μονάδας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Screenshot 2023-05-20 at 07.42.48.png" descr="Screenshot 2023-05-20 at 07.42.4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57292" y="857250"/>
            <a:ext cx="3458466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Screenshot 2023-05-20 at 07.44.48.png" descr="Screenshot 2023-05-20 at 07.44.48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14593" y="857250"/>
            <a:ext cx="361929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Picture 20" descr="Picture 2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68277" y="620687"/>
            <a:ext cx="1633767" cy="2586038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Content Placeholder 4"/>
          <p:cNvSpPr txBox="1">
            <a:spLocks noGrp="1"/>
          </p:cNvSpPr>
          <p:nvPr>
            <p:ph type="body" sz="half" idx="4294967295"/>
          </p:nvPr>
        </p:nvSpPr>
        <p:spPr>
          <a:xfrm>
            <a:off x="179511" y="836712"/>
            <a:ext cx="4754897" cy="2664298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2000"/>
              </a:spcBef>
              <a:buSzTx/>
              <a:buNone/>
              <a:defRPr sz="2900"/>
            </a:pPr>
            <a:r>
              <a:t>Αναγνώριση </a:t>
            </a:r>
            <a:r>
              <a:rPr b="1"/>
              <a:t>λεκτικά</a:t>
            </a:r>
            <a:r>
              <a:t> με αιτιολόγηση</a:t>
            </a:r>
          </a:p>
          <a:p>
            <a:pPr marL="0" indent="0">
              <a:spcBef>
                <a:spcPts val="2000"/>
              </a:spcBef>
              <a:defRPr sz="2900"/>
            </a:pPr>
            <a:r>
              <a:t> </a:t>
            </a:r>
            <a:r>
              <a:rPr b="1"/>
              <a:t>Κοινό σύστημα </a:t>
            </a:r>
            <a:r>
              <a:t>αναγνώρισης &amp; αποτύπωσης (ατομικά &amp; ομαδικά)</a:t>
            </a:r>
          </a:p>
        </p:txBody>
      </p:sp>
      <p:pic>
        <p:nvPicPr>
          <p:cNvPr id="510" name="Picture 6" descr="Picture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04048" y="3258308"/>
            <a:ext cx="4139954" cy="3599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Picture 8" descr="Picture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3429000"/>
            <a:ext cx="5041788" cy="34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Picture 11" descr="Picture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20190022">
            <a:off x="4099879" y="872943"/>
            <a:ext cx="1813322" cy="898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icture 15" descr="Picture 1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20190022">
            <a:off x="4603936" y="1232985"/>
            <a:ext cx="1813322" cy="898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Picture 16" descr="Picture 1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20190022">
            <a:off x="5107992" y="1665032"/>
            <a:ext cx="1813321" cy="898526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8 - Ορθογώνιο"/>
          <p:cNvSpPr txBox="1"/>
          <p:nvPr/>
        </p:nvSpPr>
        <p:spPr>
          <a:xfrm>
            <a:off x="45720" y="-1"/>
            <a:ext cx="9023131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0"/>
              </a:spcBef>
              <a:defRPr sz="3200" b="1"/>
            </a:lvl1pPr>
          </a:lstStyle>
          <a:p>
            <a:r>
              <a:t>Αναγνώριση &amp; επιβράβευση θετικής συμπεριφοράς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5 - Ορθογώνιο"/>
          <p:cNvSpPr txBox="1"/>
          <p:nvPr/>
        </p:nvSpPr>
        <p:spPr>
          <a:xfrm>
            <a:off x="45721" y="0"/>
            <a:ext cx="8904436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>
                <a:ln w="19050" cap="flat">
                  <a:solidFill>
                    <a:srgbClr val="FEFEFE"/>
                  </a:solidFill>
                  <a:prstDash val="solid"/>
                  <a:round/>
                </a:ln>
              </a:defRPr>
            </a:pPr>
            <a:r>
              <a:t>Κατηγορίες επιβράβευσης-</a:t>
            </a:r>
            <a:r>
              <a:rPr u="sng"/>
              <a:t>Ενισχυτές</a:t>
            </a:r>
            <a:r>
              <a:t> </a:t>
            </a:r>
          </a:p>
        </p:txBody>
      </p:sp>
      <p:sp>
        <p:nvSpPr>
          <p:cNvPr id="518" name="6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755575" y="1844824"/>
            <a:ext cx="7498082" cy="4800601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sz="3000"/>
            </a:pPr>
            <a:r>
              <a:t> </a:t>
            </a:r>
          </a:p>
          <a:p>
            <a:pPr algn="just">
              <a:buSzTx/>
              <a:buNone/>
            </a:pPr>
            <a:r>
              <a:t> </a:t>
            </a:r>
          </a:p>
        </p:txBody>
      </p:sp>
      <p:graphicFrame>
        <p:nvGraphicFramePr>
          <p:cNvPr id="519" name="7 - Πίνακας"/>
          <p:cNvGraphicFramePr/>
          <p:nvPr/>
        </p:nvGraphicFramePr>
        <p:xfrm>
          <a:off x="0" y="620687"/>
          <a:ext cx="9144000" cy="302433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572000"/>
                <a:gridCol w="4572000"/>
              </a:tblGrid>
              <a:tr h="542286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/>
                        <a:t>ΛΕΚΤΙΚΟΙ</a:t>
                      </a:r>
                    </a:p>
                  </a:txBody>
                  <a:tcPr marL="40142" marR="40142" marT="40142" marB="40142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/>
                        <a:t> ΚΟΙΝΩΝΙΚΟΙ</a:t>
                      </a:r>
                    </a:p>
                  </a:txBody>
                  <a:tcPr marL="40142" marR="40142" marT="40142" marB="40142" horzOverflow="overflow"/>
                </a:tc>
              </a:tr>
              <a:tr h="2482050"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2400"/>
                      </a:pPr>
                      <a:r>
                        <a:t>Μπράβο τα κατάφερες/ατε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400"/>
                      </a:pPr>
                      <a:r>
                        <a:t>Είσαι υπέροχος-οι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400"/>
                      </a:pPr>
                      <a:r>
                        <a:t>Θα μπορούσες να είσαι εσύ ο δάσκαλος, </a:t>
                      </a:r>
                      <a:r>
                        <a:rPr i="1"/>
                        <a:t>τώρα μπορείς να το διδάξεις στους συμμαθητές σου</a:t>
                      </a:r>
                    </a:p>
                  </a:txBody>
                  <a:tcPr marL="40142" marR="40142" marT="40142" marB="40142" horzOverflow="overflow"/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2400"/>
                      </a:pPr>
                      <a:r>
                        <a:t>Τηλεφώνημα προς γονείς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400"/>
                      </a:pPr>
                      <a:r>
                        <a:t>Σημείωμα προς γονείς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400"/>
                      </a:pPr>
                      <a:r>
                        <a:t>Βοηθός-οι  εκπ/κου για τη μέρα</a:t>
                      </a:r>
                      <a:endParaRPr sz="2100"/>
                    </a:p>
                    <a:p>
                      <a:pPr algn="l">
                        <a:defRPr sz="2100"/>
                      </a:pPr>
                      <a:r>
                        <a:t>	</a:t>
                      </a:r>
                    </a:p>
                  </a:txBody>
                  <a:tcPr marL="40142" marR="40142" marT="40142" marB="40142" horzOverflow="overflow"/>
                </a:tc>
              </a:tr>
            </a:tbl>
          </a:graphicData>
        </a:graphic>
      </p:graphicFrame>
      <p:graphicFrame>
        <p:nvGraphicFramePr>
          <p:cNvPr id="520" name="8 - Πίνακας"/>
          <p:cNvGraphicFramePr/>
          <p:nvPr/>
        </p:nvGraphicFramePr>
        <p:xfrm>
          <a:off x="0" y="3645024"/>
          <a:ext cx="9144000" cy="302433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601180"/>
                <a:gridCol w="4542820"/>
              </a:tblGrid>
              <a:tr h="567760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0000FF"/>
                          </a:solidFill>
                        </a:rPr>
                        <a:t>ΔΡΑΣΤΗΡΙΟΤΗΤΕΣ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0000FF"/>
                          </a:solidFill>
                        </a:rPr>
                        <a:t>ΠΡΟΝΟΜΙΑ</a:t>
                      </a:r>
                    </a:p>
                  </a:txBody>
                  <a:tcPr marL="45720" marR="45720" horzOverflow="overflow"/>
                </a:tc>
              </a:tr>
              <a:tr h="2456576"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2800"/>
                      </a:pPr>
                      <a:r>
                        <a:t>Περισσότερο Η.Υ.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800"/>
                      </a:pPr>
                      <a:r>
                        <a:t>Επιλογή παιχνιδιού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800"/>
                      </a:pPr>
                      <a:r>
                        <a:t>Εκδρομή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AutoNum type="arabicPeriod"/>
                        <a:defRPr sz="2800"/>
                      </a:pPr>
                      <a:r>
                        <a:t>Αρχηγός-οι  γραμμής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800"/>
                      </a:pPr>
                      <a:r>
                        <a:t>Δίπλωμα από τη διευθύντρια</a:t>
                      </a:r>
                    </a:p>
                    <a:p>
                      <a:pPr marL="342900" indent="-342900" algn="l">
                        <a:buSzPct val="100000"/>
                        <a:buAutoNum type="arabicPeriod"/>
                        <a:defRPr sz="2800"/>
                      </a:pPr>
                      <a:r>
                        <a:t>Βοηθός-οι των μικρότερων τάξεων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Picture 18" descr="Picture 18"/>
          <p:cNvPicPr>
            <a:picLocks noChangeAspect="1"/>
          </p:cNvPicPr>
          <p:nvPr/>
        </p:nvPicPr>
        <p:blipFill>
          <a:blip r:embed="rId2" cstate="print">
            <a:extLst/>
          </a:blip>
          <a:srcRect l="5420" t="19071" r="10234" b="5624"/>
          <a:stretch>
            <a:fillRect/>
          </a:stretch>
        </p:blipFill>
        <p:spPr>
          <a:xfrm>
            <a:off x="3059831" y="-2"/>
            <a:ext cx="6084170" cy="68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Text Box 5"/>
          <p:cNvSpPr txBox="1"/>
          <p:nvPr/>
        </p:nvSpPr>
        <p:spPr>
          <a:xfrm>
            <a:off x="-1" y="131911"/>
            <a:ext cx="3110797" cy="1982948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 b="1"/>
            </a:pPr>
            <a:r>
              <a:t>Παράδειγμα συστήματος</a:t>
            </a:r>
          </a:p>
          <a:p>
            <a:pPr algn="ctr">
              <a:defRPr sz="3200" b="1"/>
            </a:pPr>
            <a:r>
              <a:t>ομαδικής επιβράβευσης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Τίτλος 3"/>
          <p:cNvSpPr txBox="1">
            <a:spLocks noGrp="1"/>
          </p:cNvSpPr>
          <p:nvPr>
            <p:ph type="title"/>
          </p:nvPr>
        </p:nvSpPr>
        <p:spPr>
          <a:xfrm>
            <a:off x="0" y="-7939"/>
            <a:ext cx="9144000" cy="75089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defTabSz="365760">
              <a:defRPr sz="1760"/>
            </a:pPr>
            <a:r>
              <a:t>Παραδείγματα κουπονιών</a:t>
            </a:r>
            <a:br/>
            <a:r>
              <a:t/>
            </a:r>
            <a:br/>
            <a:r>
              <a:t/>
            </a:r>
            <a:br/>
            <a:endParaRPr/>
          </a:p>
        </p:txBody>
      </p:sp>
      <p:pic>
        <p:nvPicPr>
          <p:cNvPr id="526" name="Εικόνα 6" descr="Εικόνα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13147" y="847725"/>
            <a:ext cx="4446985" cy="238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Εικόνα 2" descr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93482" y="998537"/>
            <a:ext cx="3874295" cy="300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Εικόνα 6" descr="Εικόνα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5035" y="1400175"/>
            <a:ext cx="4446984" cy="238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Εικόνα 6" descr="Εικόνα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20032115">
            <a:off x="178594" y="2106613"/>
            <a:ext cx="4446986" cy="238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Εικόνα 2" descr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91087" y="1436687"/>
            <a:ext cx="3874296" cy="300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Εικόνα 2" descr="Εικόνα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222845">
            <a:off x="4824414" y="2071688"/>
            <a:ext cx="3874295" cy="3006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Τίτλος 13"/>
          <p:cNvSpPr txBox="1">
            <a:spLocks noGrp="1"/>
          </p:cNvSpPr>
          <p:nvPr>
            <p:ph type="title"/>
          </p:nvPr>
        </p:nvSpPr>
        <p:spPr>
          <a:xfrm>
            <a:off x="0" y="-7939"/>
            <a:ext cx="9144000" cy="75089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t>Παραδείγματα πινάκων κουπονιών</a:t>
            </a:r>
          </a:p>
        </p:txBody>
      </p:sp>
      <p:pic>
        <p:nvPicPr>
          <p:cNvPr id="534" name="4 - Εικόνα" descr="4 - Εικόνα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496" y="1052736"/>
            <a:ext cx="4397081" cy="548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5 - Εικόνα" descr="5 - Εικόνα"/>
          <p:cNvPicPr>
            <a:picLocks noChangeAspect="1"/>
          </p:cNvPicPr>
          <p:nvPr/>
        </p:nvPicPr>
        <p:blipFill>
          <a:blip r:embed="rId3" cstate="print">
            <a:extLst/>
          </a:blip>
          <a:srcRect l="6755" r="6703" b="5501"/>
          <a:stretch>
            <a:fillRect/>
          </a:stretch>
        </p:blipFill>
        <p:spPr>
          <a:xfrm>
            <a:off x="4932039" y="657408"/>
            <a:ext cx="3995938" cy="6200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Θέση κειμένου 3"/>
          <p:cNvSpPr txBox="1">
            <a:spLocks noGrp="1"/>
          </p:cNvSpPr>
          <p:nvPr>
            <p:ph type="body" idx="1"/>
          </p:nvPr>
        </p:nvSpPr>
        <p:spPr>
          <a:xfrm>
            <a:off x="211997" y="1514125"/>
            <a:ext cx="8434387" cy="492230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2800"/>
            </a:pPr>
            <a:r>
              <a:t>Ημερήσια συλλογή και καταγραφή της υλικής επιβράβευσης του κάθε παιδιού (π.χ. κουπόνι, αστέρι) για κάθε θετική συμπεριφορά που συνδέεται με τις αξίες του σχολείου</a:t>
            </a:r>
          </a:p>
          <a:p>
            <a:pPr>
              <a:lnSpc>
                <a:spcPct val="150000"/>
              </a:lnSpc>
              <a:defRPr sz="2800"/>
            </a:pPr>
            <a:r>
              <a:t>Η συλλογή γίνεται από τον εκπαιδευτικό που διδάσκει την τελευταία ώρα στη συγκεκριμένη τάξη και συμμετέχει στο Πρo.Θε.Συ.</a:t>
            </a:r>
          </a:p>
        </p:txBody>
      </p:sp>
      <p:sp>
        <p:nvSpPr>
          <p:cNvPr id="538" name="Rectangle 2"/>
          <p:cNvSpPr txBox="1">
            <a:spLocks noGrp="1"/>
          </p:cNvSpPr>
          <p:nvPr>
            <p:ph type="title"/>
          </p:nvPr>
        </p:nvSpPr>
        <p:spPr>
          <a:xfrm>
            <a:off x="0" y="-7939"/>
            <a:ext cx="9144000" cy="75089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>
              <a:defRPr sz="3200" b="1">
                <a:solidFill>
                  <a:srgbClr val="FFFFFF"/>
                </a:solidFill>
              </a:defRPr>
            </a:pPr>
            <a:r>
              <a:t>Τρόπος καταγραφής επιβράβευσης Προ.Θε.Συ.</a:t>
            </a:r>
          </a:p>
        </p:txBody>
      </p:sp>
      <p:grpSp>
        <p:nvGrpSpPr>
          <p:cNvPr id="541" name="Θέση περιεχομένου 4"/>
          <p:cNvGrpSpPr/>
          <p:nvPr/>
        </p:nvGrpSpPr>
        <p:grpSpPr>
          <a:xfrm>
            <a:off x="0" y="838551"/>
            <a:ext cx="9144000" cy="521086"/>
            <a:chOff x="0" y="0"/>
            <a:chExt cx="9144000" cy="521084"/>
          </a:xfrm>
        </p:grpSpPr>
        <p:sp>
          <p:nvSpPr>
            <p:cNvPr id="539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540" name="Επίπεδο μαθητή"/>
            <p:cNvSpPr txBox="1"/>
            <p:nvPr/>
          </p:nvSpPr>
          <p:spPr>
            <a:xfrm>
              <a:off x="411480" y="73151"/>
              <a:ext cx="8686801" cy="447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92500" lnSpcReduction="20000"/>
            </a:bodyPr>
            <a:lstStyle>
              <a:lvl1pPr marL="342900" indent="-342900">
                <a:spcBef>
                  <a:spcPts val="600"/>
                </a:spcBef>
                <a:buSzPct val="100000"/>
                <a:buFont typeface="Arial"/>
                <a:buChar char="•"/>
                <a:defRPr sz="2800" b="1">
                  <a:solidFill>
                    <a:srgbClr val="4F6228"/>
                  </a:solidFill>
                </a:defRPr>
              </a:lvl1pPr>
            </a:lstStyle>
            <a:p>
              <a:r>
                <a:t>Επίπεδο μαθητή</a:t>
              </a:r>
            </a:p>
          </p:txBody>
        </p:sp>
      </p:grp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Θέση κειμένου 3"/>
          <p:cNvSpPr txBox="1">
            <a:spLocks noGrp="1"/>
          </p:cNvSpPr>
          <p:nvPr>
            <p:ph type="body" idx="1"/>
          </p:nvPr>
        </p:nvSpPr>
        <p:spPr>
          <a:xfrm>
            <a:off x="196915" y="1601908"/>
            <a:ext cx="8734519" cy="510838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800"/>
            </a:pPr>
            <a:r>
              <a:t>Εβδομαδιαία αποτύπωση της υλικής επιβράβευσης τάξης (π.χ. κουπόνι, αστέρι) για τις θετικές συμπεριφορές που συνδέονται με τις αξίες του σχολείου</a:t>
            </a:r>
          </a:p>
          <a:p>
            <a:pPr>
              <a:lnSpc>
                <a:spcPct val="100000"/>
              </a:lnSpc>
              <a:defRPr sz="2800"/>
            </a:pPr>
            <a:r>
              <a:t>Η αποτύπωση γίνεται από τον υπεύθυνο εκπαιδευτικό της τάξης και συμμετέχει στο Πρo.Θε.Συ.</a:t>
            </a:r>
          </a:p>
          <a:p>
            <a:pPr>
              <a:lnSpc>
                <a:spcPct val="100000"/>
              </a:lnSpc>
              <a:defRPr sz="2800"/>
            </a:pPr>
            <a:r>
              <a:t>Η αποτύπωση καλό είναι να υπάρχει σε εμφανές μέρος της τάξης</a:t>
            </a:r>
          </a:p>
          <a:p>
            <a:pPr>
              <a:lnSpc>
                <a:spcPct val="100000"/>
              </a:lnSpc>
              <a:defRPr sz="2800"/>
            </a:pPr>
            <a:r>
              <a:t>Ενημέρωση/συζήτηση για τη βελτίωση των επιτευγμάτων σε σχέση με την προηγούμενη εβδομάδα</a:t>
            </a:r>
          </a:p>
        </p:txBody>
      </p:sp>
      <p:sp>
        <p:nvSpPr>
          <p:cNvPr id="544" name="Rectangle 2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75089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>
              <a:defRPr sz="3200" b="1">
                <a:solidFill>
                  <a:srgbClr val="FFFFFF"/>
                </a:solidFill>
              </a:defRPr>
            </a:pPr>
            <a:r>
              <a:t>Τρόπος καταγραφής επιβράβευσης Προ.Θε.Συ. </a:t>
            </a:r>
          </a:p>
        </p:txBody>
      </p:sp>
      <p:grpSp>
        <p:nvGrpSpPr>
          <p:cNvPr id="547" name="Θέση περιεχομένου 4"/>
          <p:cNvGrpSpPr/>
          <p:nvPr/>
        </p:nvGrpSpPr>
        <p:grpSpPr>
          <a:xfrm>
            <a:off x="0" y="763587"/>
            <a:ext cx="9144000" cy="521086"/>
            <a:chOff x="0" y="0"/>
            <a:chExt cx="9144000" cy="521084"/>
          </a:xfrm>
        </p:grpSpPr>
        <p:sp>
          <p:nvSpPr>
            <p:cNvPr id="545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546" name="Επίπεδο τάξης"/>
            <p:cNvSpPr txBox="1"/>
            <p:nvPr/>
          </p:nvSpPr>
          <p:spPr>
            <a:xfrm>
              <a:off x="411480" y="73151"/>
              <a:ext cx="8686801" cy="447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92500" lnSpcReduction="20000"/>
            </a:bodyPr>
            <a:lstStyle>
              <a:lvl1pPr marL="342900" indent="-342900">
                <a:spcBef>
                  <a:spcPts val="600"/>
                </a:spcBef>
                <a:buSzPct val="100000"/>
                <a:buFont typeface="Arial"/>
                <a:buChar char="•"/>
                <a:defRPr sz="2800" b="1">
                  <a:solidFill>
                    <a:srgbClr val="4F6228"/>
                  </a:solidFill>
                </a:defRPr>
              </a:lvl1pPr>
            </a:lstStyle>
            <a:p>
              <a:r>
                <a:t>Επίπεδο τάξης</a:t>
              </a:r>
            </a:p>
          </p:txBody>
        </p:sp>
      </p:grp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Τίτλος 4"/>
          <p:cNvSpPr txBox="1">
            <a:spLocks noGrp="1"/>
          </p:cNvSpPr>
          <p:nvPr>
            <p:ph type="title"/>
          </p:nvPr>
        </p:nvSpPr>
        <p:spPr>
          <a:xfrm>
            <a:off x="0" y="-7939"/>
            <a:ext cx="9144000" cy="75089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t>Τρόπος καταγραφής επιβράβευσης Προ.Θε.Συ. </a:t>
            </a:r>
          </a:p>
        </p:txBody>
      </p:sp>
      <p:pic>
        <p:nvPicPr>
          <p:cNvPr id="550" name="Εικόνα 8" descr="Εικόνα 8"/>
          <p:cNvPicPr>
            <a:picLocks noChangeAspect="1"/>
          </p:cNvPicPr>
          <p:nvPr/>
        </p:nvPicPr>
        <p:blipFill>
          <a:blip r:embed="rId2" cstate="print">
            <a:extLst/>
          </a:blip>
          <a:srcRect t="2751" b="17063"/>
          <a:stretch>
            <a:fillRect/>
          </a:stretch>
        </p:blipFill>
        <p:spPr>
          <a:xfrm>
            <a:off x="1" y="759236"/>
            <a:ext cx="9144001" cy="6098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Θέση κειμένου 3"/>
          <p:cNvSpPr txBox="1">
            <a:spLocks noGrp="1"/>
          </p:cNvSpPr>
          <p:nvPr>
            <p:ph type="body" sz="quarter" idx="1"/>
          </p:nvPr>
        </p:nvSpPr>
        <p:spPr>
          <a:xfrm>
            <a:off x="945357" y="849312"/>
            <a:ext cx="6834186" cy="5588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buSzTx/>
              <a:buNone/>
              <a:defRPr b="1"/>
            </a:lvl1pPr>
          </a:lstStyle>
          <a:p>
            <a:r>
              <a:t>Πίνακας οπτικής προόδου της τάξης</a:t>
            </a:r>
          </a:p>
        </p:txBody>
      </p:sp>
      <p:sp>
        <p:nvSpPr>
          <p:cNvPr id="553" name="Rectangle 2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7508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t>Τρόπος καταγραφής επιβράβευσης ΠροΘεΣυ</a:t>
            </a:r>
          </a:p>
        </p:txBody>
      </p:sp>
      <p:graphicFrame>
        <p:nvGraphicFramePr>
          <p:cNvPr id="554" name="Γράφημα 6"/>
          <p:cNvGraphicFramePr/>
          <p:nvPr/>
        </p:nvGraphicFramePr>
        <p:xfrm>
          <a:off x="1449565" y="1622596"/>
          <a:ext cx="5707295" cy="490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Τι είναι το ΣΣΠΘΣ</a:t>
            </a:r>
          </a:p>
        </p:txBody>
      </p:sp>
      <p:grpSp>
        <p:nvGrpSpPr>
          <p:cNvPr id="257" name="Diagram 1"/>
          <p:cNvGrpSpPr/>
          <p:nvPr/>
        </p:nvGrpSpPr>
        <p:grpSpPr>
          <a:xfrm>
            <a:off x="769806" y="1500577"/>
            <a:ext cx="5123639" cy="4455338"/>
            <a:chOff x="344621" y="0"/>
            <a:chExt cx="5123638" cy="4455337"/>
          </a:xfrm>
        </p:grpSpPr>
        <p:sp>
          <p:nvSpPr>
            <p:cNvPr id="247" name="Triangle"/>
            <p:cNvSpPr/>
            <p:nvPr/>
          </p:nvSpPr>
          <p:spPr>
            <a:xfrm>
              <a:off x="344621" y="0"/>
              <a:ext cx="4455338" cy="4455338"/>
            </a:xfrm>
            <a:prstGeom prst="triangle">
              <a:avLst/>
            </a:prstGeom>
            <a:gradFill flip="none" rotWithShape="1">
              <a:gsLst>
                <a:gs pos="0">
                  <a:srgbClr val="FAFDF3"/>
                </a:gs>
                <a:gs pos="39000">
                  <a:srgbClr val="D0EB96"/>
                </a:gs>
                <a:gs pos="69000">
                  <a:srgbClr val="D0EB96"/>
                </a:gs>
                <a:gs pos="100000">
                  <a:srgbClr val="54A021"/>
                </a:gs>
              </a:gsLst>
              <a:lin ang="5400000" scaled="0"/>
            </a:gradFill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1511" tIns="41511" rIns="41511" bIns="41511" numCol="1" anchor="t">
              <a:noAutofit/>
            </a:bodyPr>
            <a:lstStyle/>
            <a:p>
              <a:pPr defTabSz="553560"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250" name="Group"/>
            <p:cNvGrpSpPr/>
            <p:nvPr/>
          </p:nvGrpSpPr>
          <p:grpSpPr>
            <a:xfrm>
              <a:off x="2572290" y="371837"/>
              <a:ext cx="2895971" cy="1206840"/>
              <a:chOff x="0" y="-76088"/>
              <a:chExt cx="2895969" cy="1206839"/>
            </a:xfrm>
          </p:grpSpPr>
          <p:sp>
            <p:nvSpPr>
              <p:cNvPr id="248" name="Rounded Rectangle"/>
              <p:cNvSpPr/>
              <p:nvPr/>
            </p:nvSpPr>
            <p:spPr>
              <a:xfrm>
                <a:off x="0" y="0"/>
                <a:ext cx="2895970" cy="1054662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12700" cap="rnd">
                <a:solidFill>
                  <a:srgbClr val="90C226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753457">
                  <a:lnSpc>
                    <a:spcPct val="90000"/>
                  </a:lnSpc>
                  <a:spcBef>
                    <a:spcPts val="900"/>
                  </a:spcBef>
                  <a:defRPr sz="16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49" name="Τρία επίπεδα παρέμβασης προληπτικού χαρακτήρα για τη βελτίωση της κοινωνικής συμπεριφοράς των μαθητών/τριών"/>
              <p:cNvSpPr txBox="1"/>
              <p:nvPr/>
            </p:nvSpPr>
            <p:spPr>
              <a:xfrm>
                <a:off x="51484" y="-76089"/>
                <a:ext cx="2793002" cy="1206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429" tIns="48429" rIns="48429" bIns="48429" numCol="1" anchor="ctr">
                <a:spAutoFit/>
              </a:bodyPr>
              <a:lstStyle>
                <a:lvl1pPr algn="ctr" defTabSz="753457">
                  <a:lnSpc>
                    <a:spcPct val="90000"/>
                  </a:lnSpc>
                  <a:spcBef>
                    <a:spcPts val="700"/>
                  </a:spcBef>
                  <a:defRPr sz="16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Τρία επίπεδα παρέμβασης προληπτικού χαρακτήρα για τη βελτίωση της κοινωνικής συμπεριφοράς των μαθητών/τριών</a:t>
                </a:r>
              </a:p>
            </p:txBody>
          </p:sp>
        </p:grpSp>
        <p:grpSp>
          <p:nvGrpSpPr>
            <p:cNvPr id="253" name="Group"/>
            <p:cNvGrpSpPr/>
            <p:nvPr/>
          </p:nvGrpSpPr>
          <p:grpSpPr>
            <a:xfrm>
              <a:off x="2572290" y="1634420"/>
              <a:ext cx="2895971" cy="1054663"/>
              <a:chOff x="0" y="0"/>
              <a:chExt cx="2895969" cy="1054661"/>
            </a:xfrm>
          </p:grpSpPr>
          <p:sp>
            <p:nvSpPr>
              <p:cNvPr id="251" name="Rounded Rectangle"/>
              <p:cNvSpPr/>
              <p:nvPr/>
            </p:nvSpPr>
            <p:spPr>
              <a:xfrm>
                <a:off x="0" y="0"/>
                <a:ext cx="2895970" cy="1054662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12700" cap="rnd">
                <a:solidFill>
                  <a:srgbClr val="90C226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753457">
                  <a:lnSpc>
                    <a:spcPct val="90000"/>
                  </a:lnSpc>
                  <a:spcBef>
                    <a:spcPts val="900"/>
                  </a:spcBef>
                  <a:defRPr sz="16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52" name="Πλαίσιο δημιουργίας και καλλιέργειας υγιούς και θετικού σχολικού κλίματος"/>
              <p:cNvSpPr txBox="1"/>
              <p:nvPr/>
            </p:nvSpPr>
            <p:spPr>
              <a:xfrm>
                <a:off x="51484" y="141081"/>
                <a:ext cx="2793002" cy="772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429" tIns="48429" rIns="48429" bIns="48429" numCol="1" anchor="ctr">
                <a:spAutoFit/>
              </a:bodyPr>
              <a:lstStyle>
                <a:lvl1pPr algn="ctr" defTabSz="753457">
                  <a:lnSpc>
                    <a:spcPct val="90000"/>
                  </a:lnSpc>
                  <a:spcBef>
                    <a:spcPts val="700"/>
                  </a:spcBef>
                  <a:defRPr sz="16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Πλαίσιο δημιουργίας και καλλιέργειας υγιούς και θετικού σχολικού κλίματος </a:t>
                </a:r>
              </a:p>
            </p:txBody>
          </p:sp>
        </p:grpSp>
        <p:grpSp>
          <p:nvGrpSpPr>
            <p:cNvPr id="256" name="Group"/>
            <p:cNvGrpSpPr/>
            <p:nvPr/>
          </p:nvGrpSpPr>
          <p:grpSpPr>
            <a:xfrm>
              <a:off x="2572290" y="2820916"/>
              <a:ext cx="2895971" cy="1054663"/>
              <a:chOff x="0" y="0"/>
              <a:chExt cx="2895969" cy="1054661"/>
            </a:xfrm>
          </p:grpSpPr>
          <p:sp>
            <p:nvSpPr>
              <p:cNvPr id="254" name="Rounded Rectangle"/>
              <p:cNvSpPr/>
              <p:nvPr/>
            </p:nvSpPr>
            <p:spPr>
              <a:xfrm>
                <a:off x="0" y="0"/>
                <a:ext cx="2895970" cy="1054662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12700" cap="rnd">
                <a:solidFill>
                  <a:srgbClr val="90C226"/>
                </a:solidFill>
                <a:prstDash val="solid"/>
                <a:round/>
              </a:ln>
              <a:effectLst/>
            </p:spPr>
            <p:txBody>
              <a:bodyPr wrap="square" lIns="41511" tIns="41511" rIns="41511" bIns="41511" numCol="1" anchor="ctr">
                <a:noAutofit/>
              </a:bodyPr>
              <a:lstStyle/>
              <a:p>
                <a:pPr algn="ctr" defTabSz="753457">
                  <a:lnSpc>
                    <a:spcPct val="90000"/>
                  </a:lnSpc>
                  <a:spcBef>
                    <a:spcPts val="900"/>
                  </a:spcBef>
                  <a:defRPr sz="16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255" name="Αφορά: μαθητές/τριες, γονείς, εκπαιδευτικούς, βοηθητικό προσωπικό"/>
              <p:cNvSpPr txBox="1"/>
              <p:nvPr/>
            </p:nvSpPr>
            <p:spPr>
              <a:xfrm>
                <a:off x="51484" y="141081"/>
                <a:ext cx="2793002" cy="772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429" tIns="48429" rIns="48429" bIns="48429" numCol="1" anchor="ctr">
                <a:spAutoFit/>
              </a:bodyPr>
              <a:lstStyle>
                <a:lvl1pPr algn="ctr" defTabSz="753457">
                  <a:lnSpc>
                    <a:spcPct val="90000"/>
                  </a:lnSpc>
                  <a:spcBef>
                    <a:spcPts val="700"/>
                  </a:spcBef>
                  <a:defRPr sz="16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Αφορά: μαθητές/τριες, γονείς, εκπαιδευτικούς, βοηθητικό προσωπικό</a:t>
                </a:r>
              </a:p>
            </p:txBody>
          </p:sp>
        </p:grpSp>
      </p:grpSp>
      <p:pic>
        <p:nvPicPr>
          <p:cNvPr id="258" name="Picture 8" descr="Picture 8"/>
          <p:cNvPicPr>
            <a:picLocks noChangeAspect="1"/>
          </p:cNvPicPr>
          <p:nvPr/>
        </p:nvPicPr>
        <p:blipFill>
          <a:blip r:embed="rId3" cstate="print">
            <a:extLst/>
          </a:blip>
          <a:srcRect b="4841"/>
          <a:stretch>
            <a:fillRect/>
          </a:stretch>
        </p:blipFill>
        <p:spPr>
          <a:xfrm>
            <a:off x="6579935" y="1198143"/>
            <a:ext cx="2440270" cy="4899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4" descr="Picture 4"/>
          <p:cNvPicPr>
            <a:picLocks noChangeAspect="1"/>
          </p:cNvPicPr>
          <p:nvPr/>
        </p:nvPicPr>
        <p:blipFill>
          <a:blip r:embed="rId2" cstate="print">
            <a:extLst/>
          </a:blip>
          <a:srcRect t="3190"/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Rectangle 2"/>
          <p:cNvSpPr txBox="1">
            <a:spLocks noGrp="1"/>
          </p:cNvSpPr>
          <p:nvPr>
            <p:ph type="title"/>
          </p:nvPr>
        </p:nvSpPr>
        <p:spPr>
          <a:xfrm>
            <a:off x="553641" y="1028700"/>
            <a:ext cx="8229601" cy="11430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>
              <a:defRPr sz="3600" b="1">
                <a:effectLst>
                  <a:outerShdw blurRad="38100" dist="38100" dir="2700000" rotWithShape="0">
                    <a:srgbClr val="C0C0C0"/>
                  </a:outerShdw>
                </a:effectLst>
              </a:defRPr>
            </a:pPr>
            <a:r>
              <a:t>Ο ρόλος των εκπαιδευτικών </a:t>
            </a:r>
            <a:br/>
            <a:r>
              <a:t>(υποχρεώσεις – φόρτος εργασίας) </a:t>
            </a:r>
          </a:p>
        </p:txBody>
      </p:sp>
      <p:sp>
        <p:nvSpPr>
          <p:cNvPr id="559" name="Αλλαγή παραδείγματος.…"/>
          <p:cNvSpPr txBox="1">
            <a:spLocks noGrp="1"/>
          </p:cNvSpPr>
          <p:nvPr>
            <p:ph type="body" sz="half" idx="1"/>
          </p:nvPr>
        </p:nvSpPr>
        <p:spPr>
          <a:xfrm>
            <a:off x="1619672" y="2204864"/>
            <a:ext cx="6552728" cy="41764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3509" indent="-283509" defTabSz="378012">
              <a:spcBef>
                <a:spcPts val="800"/>
              </a:spcBef>
              <a:buClr>
                <a:srgbClr val="5FCBEF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Αλλαγή παραδείγματος.</a:t>
            </a:r>
          </a:p>
          <a:p>
            <a:pPr marL="283509" indent="-283509" defTabSz="378012">
              <a:spcBef>
                <a:spcPts val="800"/>
              </a:spcBef>
              <a:buClr>
                <a:srgbClr val="5FCBEF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Παιδαγωγική ομάδα (καθοδήγηση εκπαιδευτικών σχολείου: εκπαίδευση – επιμόρφωση, σχεδιασμός, υλοποίηση, συλλογή δεδομένων, λήψη αποφάσεων). </a:t>
            </a:r>
          </a:p>
          <a:p>
            <a:pPr marL="283509" indent="-283509" defTabSz="378012">
              <a:spcBef>
                <a:spcPts val="800"/>
              </a:spcBef>
              <a:buClr>
                <a:srgbClr val="5FCBEF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Συνεργασία μελών Συλλόγων Διδασκόντων/ουσών.</a:t>
            </a:r>
          </a:p>
          <a:p>
            <a:pPr marL="283509" indent="-283509" defTabSz="378012">
              <a:spcBef>
                <a:spcPts val="800"/>
              </a:spcBef>
              <a:buClr>
                <a:srgbClr val="5FCBEF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Συμπλήρωση ερωτηματολογίων από εκπαιδευτικούς και μαθητές/</a:t>
            </a:r>
            <a:r>
              <a:rPr lang="el-GR" sz="2000" dirty="0" err="1" smtClean="0"/>
              <a:t>τριες</a:t>
            </a:r>
            <a:r>
              <a:rPr lang="el-GR" sz="2000" dirty="0" smtClean="0"/>
              <a:t> (πριν και μετά την παρέμβαση).</a:t>
            </a:r>
          </a:p>
          <a:p>
            <a:pPr marL="283509" indent="-283509" defTabSz="378012">
              <a:spcBef>
                <a:spcPts val="800"/>
              </a:spcBef>
              <a:buClr>
                <a:srgbClr val="5FCBEF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Επικοινωνία με γονείς / κηδεμόνες μαθητών/τριών. </a:t>
            </a:r>
          </a:p>
          <a:p>
            <a:pPr marL="283509" indent="-283509" defTabSz="378012">
              <a:spcBef>
                <a:spcPts val="800"/>
              </a:spcBef>
              <a:buClr>
                <a:srgbClr val="5FCBEF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Ενδεχόμενη αναπροσαρμογή του Εσωτερικού Κανονισμού Λειτουργίας του Σχολείου.</a:t>
            </a:r>
            <a:endParaRPr lang="el-GR" sz="2000" dirty="0"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Diagram 1"/>
          <p:cNvGrpSpPr/>
          <p:nvPr/>
        </p:nvGrpSpPr>
        <p:grpSpPr>
          <a:xfrm>
            <a:off x="1946954" y="721605"/>
            <a:ext cx="6186713" cy="5414790"/>
            <a:chOff x="0" y="0"/>
            <a:chExt cx="6186711" cy="5414789"/>
          </a:xfrm>
        </p:grpSpPr>
        <p:sp>
          <p:nvSpPr>
            <p:cNvPr id="561" name="Shape"/>
            <p:cNvSpPr/>
            <p:nvPr/>
          </p:nvSpPr>
          <p:spPr>
            <a:xfrm>
              <a:off x="533476" y="163918"/>
              <a:ext cx="5119759" cy="506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0" h="20674" extrusionOk="0">
                  <a:moveTo>
                    <a:pt x="11867" y="0"/>
                  </a:moveTo>
                  <a:lnTo>
                    <a:pt x="11867" y="0"/>
                  </a:lnTo>
                  <a:cubicBezTo>
                    <a:pt x="17238" y="1131"/>
                    <a:pt x="20720" y="6631"/>
                    <a:pt x="19645" y="12283"/>
                  </a:cubicBezTo>
                  <a:cubicBezTo>
                    <a:pt x="18570" y="17935"/>
                    <a:pt x="13344" y="21600"/>
                    <a:pt x="7973" y="20469"/>
                  </a:cubicBezTo>
                  <a:cubicBezTo>
                    <a:pt x="2602" y="19337"/>
                    <a:pt x="-880" y="13838"/>
                    <a:pt x="195" y="8186"/>
                  </a:cubicBezTo>
                  <a:cubicBezTo>
                    <a:pt x="806" y="4972"/>
                    <a:pt x="2817" y="2246"/>
                    <a:pt x="5625" y="827"/>
                  </a:cubicBezTo>
                  <a:lnTo>
                    <a:pt x="5405" y="208"/>
                  </a:lnTo>
                  <a:lnTo>
                    <a:pt x="6655" y="1033"/>
                  </a:lnTo>
                  <a:lnTo>
                    <a:pt x="6255" y="2603"/>
                  </a:lnTo>
                  <a:lnTo>
                    <a:pt x="6036" y="1985"/>
                  </a:lnTo>
                  <a:lnTo>
                    <a:pt x="6036" y="1985"/>
                  </a:lnTo>
                  <a:cubicBezTo>
                    <a:pt x="1707" y="4243"/>
                    <a:pt x="-64" y="9766"/>
                    <a:pt x="2081" y="14322"/>
                  </a:cubicBezTo>
                  <a:cubicBezTo>
                    <a:pt x="4226" y="18878"/>
                    <a:pt x="9475" y="20741"/>
                    <a:pt x="13804" y="18484"/>
                  </a:cubicBezTo>
                  <a:cubicBezTo>
                    <a:pt x="18133" y="16226"/>
                    <a:pt x="19904" y="10703"/>
                    <a:pt x="17759" y="6147"/>
                  </a:cubicBezTo>
                  <a:cubicBezTo>
                    <a:pt x="16555" y="3591"/>
                    <a:pt x="14295" y="1767"/>
                    <a:pt x="11637" y="1207"/>
                  </a:cubicBezTo>
                  <a:close/>
                </a:path>
              </a:pathLst>
            </a:custGeom>
            <a:solidFill>
              <a:srgbClr val="CCD8E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564" name="Group"/>
            <p:cNvGrpSpPr/>
            <p:nvPr/>
          </p:nvGrpSpPr>
          <p:grpSpPr>
            <a:xfrm>
              <a:off x="2321435" y="0"/>
              <a:ext cx="1543844" cy="771922"/>
              <a:chOff x="0" y="0"/>
              <a:chExt cx="1543842" cy="771921"/>
            </a:xfrm>
          </p:grpSpPr>
          <p:sp>
            <p:nvSpPr>
              <p:cNvPr id="562" name="Rounded Rectangle"/>
              <p:cNvSpPr/>
              <p:nvPr/>
            </p:nvSpPr>
            <p:spPr>
              <a:xfrm>
                <a:off x="0" y="0"/>
                <a:ext cx="1543843" cy="771922"/>
              </a:xfrm>
              <a:prstGeom prst="roundRect">
                <a:avLst>
                  <a:gd name="adj" fmla="val 16667"/>
                </a:avLst>
              </a:prstGeom>
              <a:solidFill>
                <a:srgbClr val="2E83C3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563" name="(1) Κοινό όραμα, φιλοσοφία και στόχοι"/>
              <p:cNvSpPr txBox="1"/>
              <p:nvPr/>
            </p:nvSpPr>
            <p:spPr>
              <a:xfrm>
                <a:off x="37681" y="91320"/>
                <a:ext cx="1468480" cy="589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(1) Κοινό όραμα, φιλοσοφία και στόχοι</a:t>
                </a:r>
              </a:p>
            </p:txBody>
          </p:sp>
        </p:grpSp>
        <p:grpSp>
          <p:nvGrpSpPr>
            <p:cNvPr id="567" name="Group"/>
            <p:cNvGrpSpPr/>
            <p:nvPr/>
          </p:nvGrpSpPr>
          <p:grpSpPr>
            <a:xfrm>
              <a:off x="3962936" y="679931"/>
              <a:ext cx="1543843" cy="771922"/>
              <a:chOff x="0" y="0"/>
              <a:chExt cx="1543842" cy="771921"/>
            </a:xfrm>
          </p:grpSpPr>
          <p:sp>
            <p:nvSpPr>
              <p:cNvPr id="565" name="Rounded Rectangle"/>
              <p:cNvSpPr/>
              <p:nvPr/>
            </p:nvSpPr>
            <p:spPr>
              <a:xfrm>
                <a:off x="0" y="0"/>
                <a:ext cx="1543843" cy="771922"/>
              </a:xfrm>
              <a:prstGeom prst="roundRect">
                <a:avLst>
                  <a:gd name="adj" fmla="val 16667"/>
                </a:avLst>
              </a:prstGeom>
              <a:solidFill>
                <a:srgbClr val="2F96C7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566" name="(2) Ηγεσία"/>
              <p:cNvSpPr txBox="1"/>
              <p:nvPr/>
            </p:nvSpPr>
            <p:spPr>
              <a:xfrm>
                <a:off x="37681" y="251340"/>
                <a:ext cx="1468480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(2) Ηγεσία</a:t>
                </a:r>
              </a:p>
            </p:txBody>
          </p:sp>
        </p:grpSp>
        <p:grpSp>
          <p:nvGrpSpPr>
            <p:cNvPr id="570" name="Group"/>
            <p:cNvGrpSpPr/>
            <p:nvPr/>
          </p:nvGrpSpPr>
          <p:grpSpPr>
            <a:xfrm>
              <a:off x="4642868" y="2321433"/>
              <a:ext cx="1543844" cy="771922"/>
              <a:chOff x="0" y="0"/>
              <a:chExt cx="1543842" cy="771921"/>
            </a:xfrm>
          </p:grpSpPr>
          <p:sp>
            <p:nvSpPr>
              <p:cNvPr id="568" name="Rounded Rectangle"/>
              <p:cNvSpPr/>
              <p:nvPr/>
            </p:nvSpPr>
            <p:spPr>
              <a:xfrm>
                <a:off x="0" y="0"/>
                <a:ext cx="1543843" cy="771922"/>
              </a:xfrm>
              <a:prstGeom prst="roundRect">
                <a:avLst>
                  <a:gd name="adj" fmla="val 16667"/>
                </a:avLst>
              </a:prstGeom>
              <a:solidFill>
                <a:srgbClr val="30A9CA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569" name="(3) Καθορισμός αναμενόμενης συμπεριφοράς"/>
              <p:cNvSpPr txBox="1"/>
              <p:nvPr/>
            </p:nvSpPr>
            <p:spPr>
              <a:xfrm>
                <a:off x="37681" y="91320"/>
                <a:ext cx="1468480" cy="589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(3) Καθορισμός αναμενόμενης συμπεριφοράς</a:t>
                </a:r>
              </a:p>
            </p:txBody>
          </p:sp>
        </p:grpSp>
        <p:grpSp>
          <p:nvGrpSpPr>
            <p:cNvPr id="573" name="Group"/>
            <p:cNvGrpSpPr/>
            <p:nvPr/>
          </p:nvGrpSpPr>
          <p:grpSpPr>
            <a:xfrm>
              <a:off x="3962936" y="3962936"/>
              <a:ext cx="1543843" cy="771922"/>
              <a:chOff x="0" y="0"/>
              <a:chExt cx="1543842" cy="771921"/>
            </a:xfrm>
          </p:grpSpPr>
          <p:sp>
            <p:nvSpPr>
              <p:cNvPr id="571" name="Rounded Rectangle"/>
              <p:cNvSpPr/>
              <p:nvPr/>
            </p:nvSpPr>
            <p:spPr>
              <a:xfrm>
                <a:off x="0" y="0"/>
                <a:ext cx="1543843" cy="771922"/>
              </a:xfrm>
              <a:prstGeom prst="roundRect">
                <a:avLst>
                  <a:gd name="adj" fmla="val 16667"/>
                </a:avLst>
              </a:prstGeom>
              <a:solidFill>
                <a:srgbClr val="32BDCD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572" name="(4) Διδασκαλία αναμενόμενης συμπεριφοράς"/>
              <p:cNvSpPr txBox="1"/>
              <p:nvPr/>
            </p:nvSpPr>
            <p:spPr>
              <a:xfrm>
                <a:off x="37681" y="91320"/>
                <a:ext cx="1468480" cy="589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(4) Διδασκαλία αναμενόμενης συμπεριφοράς</a:t>
                </a:r>
              </a:p>
            </p:txBody>
          </p:sp>
        </p:grpSp>
        <p:grpSp>
          <p:nvGrpSpPr>
            <p:cNvPr id="576" name="Group"/>
            <p:cNvGrpSpPr/>
            <p:nvPr/>
          </p:nvGrpSpPr>
          <p:grpSpPr>
            <a:xfrm>
              <a:off x="2321435" y="4642868"/>
              <a:ext cx="1543844" cy="771922"/>
              <a:chOff x="0" y="0"/>
              <a:chExt cx="1543842" cy="771921"/>
            </a:xfrm>
          </p:grpSpPr>
          <p:sp>
            <p:nvSpPr>
              <p:cNvPr id="574" name="Rounded Rectangle"/>
              <p:cNvSpPr/>
              <p:nvPr/>
            </p:nvSpPr>
            <p:spPr>
              <a:xfrm>
                <a:off x="0" y="0"/>
                <a:ext cx="1543843" cy="771922"/>
              </a:xfrm>
              <a:prstGeom prst="roundRect">
                <a:avLst>
                  <a:gd name="adj" fmla="val 16667"/>
                </a:avLst>
              </a:prstGeom>
              <a:solidFill>
                <a:srgbClr val="36CECE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575" name="(5) Επιβράβευση αναμενόμενης συμπεριφοράς"/>
              <p:cNvSpPr txBox="1"/>
              <p:nvPr/>
            </p:nvSpPr>
            <p:spPr>
              <a:xfrm>
                <a:off x="37681" y="91320"/>
                <a:ext cx="1468480" cy="589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(5) Επιβράβευση αναμενόμενης συμπεριφοράς</a:t>
                </a:r>
              </a:p>
            </p:txBody>
          </p:sp>
        </p:grpSp>
        <p:grpSp>
          <p:nvGrpSpPr>
            <p:cNvPr id="579" name="Group"/>
            <p:cNvGrpSpPr/>
            <p:nvPr/>
          </p:nvGrpSpPr>
          <p:grpSpPr>
            <a:xfrm>
              <a:off x="679933" y="3962936"/>
              <a:ext cx="1543843" cy="771922"/>
              <a:chOff x="0" y="0"/>
              <a:chExt cx="1543842" cy="771921"/>
            </a:xfrm>
          </p:grpSpPr>
          <p:sp>
            <p:nvSpPr>
              <p:cNvPr id="577" name="Rounded Rectangle"/>
              <p:cNvSpPr/>
              <p:nvPr/>
            </p:nvSpPr>
            <p:spPr>
              <a:xfrm>
                <a:off x="0" y="0"/>
                <a:ext cx="1543843" cy="771922"/>
              </a:xfrm>
              <a:prstGeom prst="roundRect">
                <a:avLst>
                  <a:gd name="adj" fmla="val 16667"/>
                </a:avLst>
              </a:prstGeom>
              <a:solidFill>
                <a:srgbClr val="3ACFBF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578" name="(6) Αντιμετώπιση ανεπιθύμητης συμπεριφοράς"/>
              <p:cNvSpPr txBox="1"/>
              <p:nvPr/>
            </p:nvSpPr>
            <p:spPr>
              <a:xfrm>
                <a:off x="37682" y="91320"/>
                <a:ext cx="1468479" cy="589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(6) Αντιμετώπιση ανεπιθύμητης συμπεριφοράς </a:t>
                </a:r>
              </a:p>
            </p:txBody>
          </p:sp>
        </p:grpSp>
        <p:grpSp>
          <p:nvGrpSpPr>
            <p:cNvPr id="582" name="Group"/>
            <p:cNvGrpSpPr/>
            <p:nvPr/>
          </p:nvGrpSpPr>
          <p:grpSpPr>
            <a:xfrm>
              <a:off x="0" y="2321433"/>
              <a:ext cx="1543843" cy="771922"/>
              <a:chOff x="0" y="0"/>
              <a:chExt cx="1543842" cy="771921"/>
            </a:xfrm>
          </p:grpSpPr>
          <p:sp>
            <p:nvSpPr>
              <p:cNvPr id="580" name="Rounded Rectangle"/>
              <p:cNvSpPr/>
              <p:nvPr/>
            </p:nvSpPr>
            <p:spPr>
              <a:xfrm>
                <a:off x="0" y="0"/>
                <a:ext cx="1543843" cy="771922"/>
              </a:xfrm>
              <a:prstGeom prst="roundRect">
                <a:avLst>
                  <a:gd name="adj" fmla="val 16667"/>
                </a:avLst>
              </a:prstGeom>
              <a:solidFill>
                <a:srgbClr val="3ECFB0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581" name="(7) Συνεχής παρακολούθηση και αξιολόγηση"/>
              <p:cNvSpPr txBox="1"/>
              <p:nvPr/>
            </p:nvSpPr>
            <p:spPr>
              <a:xfrm>
                <a:off x="37682" y="91320"/>
                <a:ext cx="1468479" cy="589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(7) Συνεχής παρακολούθηση και αξιολόγηση</a:t>
                </a:r>
              </a:p>
            </p:txBody>
          </p:sp>
        </p:grpSp>
        <p:grpSp>
          <p:nvGrpSpPr>
            <p:cNvPr id="585" name="Group"/>
            <p:cNvGrpSpPr/>
            <p:nvPr/>
          </p:nvGrpSpPr>
          <p:grpSpPr>
            <a:xfrm>
              <a:off x="679933" y="679931"/>
              <a:ext cx="1543843" cy="771922"/>
              <a:chOff x="0" y="0"/>
              <a:chExt cx="1543842" cy="771921"/>
            </a:xfrm>
          </p:grpSpPr>
          <p:sp>
            <p:nvSpPr>
              <p:cNvPr id="583" name="Rounded Rectangle"/>
              <p:cNvSpPr/>
              <p:nvPr/>
            </p:nvSpPr>
            <p:spPr>
              <a:xfrm>
                <a:off x="0" y="0"/>
                <a:ext cx="1543843" cy="771922"/>
              </a:xfrm>
              <a:prstGeom prst="roundRect">
                <a:avLst>
                  <a:gd name="adj" fmla="val 16667"/>
                </a:avLst>
              </a:prstGeom>
              <a:solidFill>
                <a:srgbClr val="42D0A2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/>
              </a:p>
            </p:txBody>
          </p:sp>
          <p:sp>
            <p:nvSpPr>
              <p:cNvPr id="584" name="(8) Αποτελεσματική επαγγελματική ανάπτυξη εκπ/κών"/>
              <p:cNvSpPr txBox="1"/>
              <p:nvPr/>
            </p:nvSpPr>
            <p:spPr>
              <a:xfrm>
                <a:off x="37682" y="91320"/>
                <a:ext cx="1468479" cy="5892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(8) Αποτελεσματική επαγγελματική ανάπτυξη εκπ/κών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ext Placeholder 1"/>
          <p:cNvSpPr txBox="1"/>
          <p:nvPr/>
        </p:nvSpPr>
        <p:spPr>
          <a:xfrm>
            <a:off x="323528" y="758166"/>
            <a:ext cx="8568952" cy="5934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Σύσταση παιδαγωγικής ομάδας</a:t>
            </a:r>
          </a:p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Σχολικές αξίες και κοινωνικές συμπεριφορές (ρουτίνες και κοινωνικές δεξιότητες) 	</a:t>
            </a:r>
          </a:p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Διδασκαλία κοινωνικής συμπεριφοράς 	</a:t>
            </a:r>
          </a:p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Διαβάθμιση ανεπιθύμητης συμπεριφοράς στο σχολικό περιβάλλον	</a:t>
            </a:r>
          </a:p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Πολιτική σχολείου για την πειθαρχία 	</a:t>
            </a:r>
          </a:p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Επαγγελματική μάθηση και ανάπτυξη των εκπαιδευτικών 	</a:t>
            </a:r>
          </a:p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Διαχείριση συμπεριφοράς στην τάξη 	</a:t>
            </a:r>
          </a:p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Ανατροφοδότηση και αναγνώριση 	</a:t>
            </a:r>
          </a:p>
          <a:p>
            <a:pPr marL="283509" lvl="1" indent="-283509" defTabSz="378012">
              <a:lnSpc>
                <a:spcPct val="150000"/>
              </a:lnSpc>
              <a:spcBef>
                <a:spcPts val="800"/>
              </a:spcBef>
              <a:buClr>
                <a:srgbClr val="5FCBEF"/>
              </a:buClr>
              <a:buSzPct val="80000"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Λήψη αποφάσεων στη βάση δεδομένων σχετικά με τα προβλήματα συμπεριφοράς </a:t>
            </a:r>
            <a:endParaRPr lang="el-GR" sz="2000" dirty="0"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Θέση κειμένου 1"/>
          <p:cNvSpPr txBox="1">
            <a:spLocks noGrp="1"/>
          </p:cNvSpPr>
          <p:nvPr>
            <p:ph type="body" idx="1"/>
          </p:nvPr>
        </p:nvSpPr>
        <p:spPr>
          <a:xfrm>
            <a:off x="250031" y="900332"/>
            <a:ext cx="8661798" cy="572113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defRPr sz="2700" b="1"/>
            </a:pPr>
            <a:r>
              <a:t>Συνεργασία με την παιδαγωγική ομάδα</a:t>
            </a:r>
            <a:endParaRPr sz="2200"/>
          </a:p>
          <a:p>
            <a:pPr marL="1028700" lvl="1" indent="-342900">
              <a:lnSpc>
                <a:spcPct val="90000"/>
              </a:lnSpc>
              <a:spcBef>
                <a:spcPts val="600"/>
              </a:spcBef>
              <a:defRPr sz="2500"/>
            </a:pPr>
            <a:r>
              <a:t>Συνδιαμόρφωση του οράματος του σχολείου, των αξιών και των συμπεριφορών</a:t>
            </a:r>
          </a:p>
          <a:p>
            <a:pPr marL="1028700" lvl="1" indent="-342900">
              <a:lnSpc>
                <a:spcPct val="90000"/>
              </a:lnSpc>
              <a:spcBef>
                <a:spcPts val="600"/>
              </a:spcBef>
              <a:defRPr sz="2500"/>
            </a:pPr>
            <a:r>
              <a:t>Συμβουλευτική συνδρομή στην ανάπτυξη σχεδίων μαθήματος  </a:t>
            </a:r>
          </a:p>
          <a:p>
            <a:pPr marL="1028700" lvl="1" indent="-342900">
              <a:lnSpc>
                <a:spcPct val="90000"/>
              </a:lnSpc>
              <a:spcBef>
                <a:spcPts val="600"/>
              </a:spcBef>
              <a:defRPr sz="2500"/>
            </a:pPr>
            <a:r>
              <a:t>Αναφορά προβλημάτων, δυσκολιών κατά την εφαρμογή του ΣΣΠΘΣ</a:t>
            </a:r>
          </a:p>
          <a:p>
            <a:pPr marL="0" lvl="1" indent="742950">
              <a:lnSpc>
                <a:spcPct val="90000"/>
              </a:lnSpc>
              <a:spcBef>
                <a:spcPts val="600"/>
              </a:spcBef>
              <a:buSzTx/>
              <a:buNone/>
              <a:defRPr sz="2500"/>
            </a:pPr>
            <a:r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  <a:defRPr sz="2700" b="1"/>
            </a:pPr>
            <a:r>
              <a:t>Μέσα στην αίθουσα διδασκαλίας</a:t>
            </a:r>
            <a:endParaRPr sz="2200"/>
          </a:p>
          <a:p>
            <a:pPr marL="1028700" lvl="1" indent="-342900">
              <a:lnSpc>
                <a:spcPct val="90000"/>
              </a:lnSpc>
              <a:spcBef>
                <a:spcPts val="600"/>
              </a:spcBef>
              <a:defRPr sz="2500"/>
            </a:pPr>
            <a:r>
              <a:t>Συστηματική και συνεπή εφαρμογή του ΣΣΠΘΣ</a:t>
            </a:r>
          </a:p>
          <a:p>
            <a:pPr marL="1028700" lvl="1" indent="-342900">
              <a:lnSpc>
                <a:spcPct val="90000"/>
              </a:lnSpc>
              <a:spcBef>
                <a:spcPts val="600"/>
              </a:spcBef>
              <a:defRPr sz="2500"/>
            </a:pPr>
            <a:r>
              <a:t>Διαμόρφωση συστήματος επιβράβευσης (ατομική/ομαδική, υλική/άυλη)</a:t>
            </a:r>
          </a:p>
          <a:p>
            <a:pPr marL="1028700" lvl="1" indent="-342900">
              <a:lnSpc>
                <a:spcPct val="90000"/>
              </a:lnSpc>
              <a:spcBef>
                <a:spcPts val="600"/>
              </a:spcBef>
              <a:defRPr sz="2500"/>
            </a:pPr>
            <a:r>
              <a:t>Αναγνώριση, συλλογή και καταγραφή της επιβράβευσης θετικών συμπεριφορών  </a:t>
            </a:r>
          </a:p>
        </p:txBody>
      </p:sp>
      <p:sp>
        <p:nvSpPr>
          <p:cNvPr id="591" name="Τίτλος 2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7508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t>Συμβολή των εκπαιδευτικών στο ΣΣΠΘΣ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2 - Τίτλος"/>
          <p:cNvSpPr txBox="1">
            <a:spLocks noGrp="1"/>
          </p:cNvSpPr>
          <p:nvPr>
            <p:ph type="title"/>
          </p:nvPr>
        </p:nvSpPr>
        <p:spPr>
          <a:xfrm>
            <a:off x="171780" y="508234"/>
            <a:ext cx="9144001" cy="751115"/>
          </a:xfrm>
          <a:prstGeom prst="rect">
            <a:avLst/>
          </a:prstGeom>
        </p:spPr>
        <p:txBody>
          <a:bodyPr/>
          <a:lstStyle>
            <a:lvl1pPr defTabSz="612648">
              <a:defRPr sz="2948" b="1"/>
            </a:lvl1pPr>
          </a:lstStyle>
          <a:p>
            <a:r>
              <a:t>Διαθέσιμο υλικό για το ΣΣΠΘΣ - ιστοσελίδες υποστήριξης </a:t>
            </a:r>
          </a:p>
        </p:txBody>
      </p:sp>
      <p:pic>
        <p:nvPicPr>
          <p:cNvPr id="594" name="Screenshot 2023-05-19 at 08.22.54.png" descr="Screenshot 2023-05-19 at 08.22.5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5615" y="1254370"/>
            <a:ext cx="8732770" cy="5355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2 - Τίτλος"/>
          <p:cNvSpPr txBox="1">
            <a:spLocks noGrp="1"/>
          </p:cNvSpPr>
          <p:nvPr>
            <p:ph type="title"/>
          </p:nvPr>
        </p:nvSpPr>
        <p:spPr>
          <a:xfrm>
            <a:off x="171780" y="508234"/>
            <a:ext cx="9144001" cy="751115"/>
          </a:xfrm>
          <a:prstGeom prst="rect">
            <a:avLst/>
          </a:prstGeom>
        </p:spPr>
        <p:txBody>
          <a:bodyPr/>
          <a:lstStyle>
            <a:lvl1pPr defTabSz="612648">
              <a:defRPr sz="2948" b="1"/>
            </a:lvl1pPr>
          </a:lstStyle>
          <a:p>
            <a:r>
              <a:t>Διαθέσιμο υλικό για το ΣΣΠΘΣ - ιστοσελίδες υποστήριξης </a:t>
            </a:r>
          </a:p>
        </p:txBody>
      </p:sp>
      <p:pic>
        <p:nvPicPr>
          <p:cNvPr id="597" name="Screenshot 2023-05-20 at 07.56.53.png" descr="Screenshot 2023-05-20 at 07.56.5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0433" y="1116549"/>
            <a:ext cx="8366694" cy="5741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Picture 10" descr="Picture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455292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icture 11" descr="Picture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71772" y="0"/>
            <a:ext cx="447222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5 - Θέση περιεχομένου" descr="5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3 - Θέση αριθμού διαφάνειας"/>
          <p:cNvSpPr txBox="1">
            <a:spLocks noGrp="1"/>
          </p:cNvSpPr>
          <p:nvPr>
            <p:ph type="sldNum" sz="quarter" idx="4294967295"/>
          </p:nvPr>
        </p:nvSpPr>
        <p:spPr>
          <a:xfrm>
            <a:off x="8885376" y="6619547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58</a:t>
            </a:fld>
            <a:endParaRPr/>
          </a:p>
        </p:txBody>
      </p:sp>
      <p:pic>
        <p:nvPicPr>
          <p:cNvPr id="604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4666883" cy="6847783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8 - TextBox"/>
          <p:cNvSpPr txBox="1"/>
          <p:nvPr/>
        </p:nvSpPr>
        <p:spPr>
          <a:xfrm>
            <a:off x="5127200" y="925032"/>
            <a:ext cx="3020689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Τροχός επίλυσης συγκρούσεων</a:t>
            </a:r>
          </a:p>
        </p:txBody>
      </p:sp>
      <p:pic>
        <p:nvPicPr>
          <p:cNvPr id="606" name="9 - Εικόνα" descr="9 - Εικόνα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56251" y="1582663"/>
            <a:ext cx="4487749" cy="4488529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7 - TextBox"/>
          <p:cNvSpPr txBox="1"/>
          <p:nvPr/>
        </p:nvSpPr>
        <p:spPr>
          <a:xfrm>
            <a:off x="4978813" y="219075"/>
            <a:ext cx="3651236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0000FF"/>
                </a:solidFill>
              </a:defRPr>
            </a:lvl1pPr>
          </a:lstStyle>
          <a:p>
            <a:r>
              <a:t>ΕΡΓΑΛΕΙΑ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1 - Τίτλο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0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3 - Θέση αριθμού διαφάνειας"/>
          <p:cNvSpPr txBox="1">
            <a:spLocks noGrp="1"/>
          </p:cNvSpPr>
          <p:nvPr>
            <p:ph type="sldNum" sz="quarter" idx="4294967295"/>
          </p:nvPr>
        </p:nvSpPr>
        <p:spPr>
          <a:xfrm>
            <a:off x="8885376" y="6619547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59</a:t>
            </a:fld>
            <a:endParaRPr/>
          </a:p>
        </p:txBody>
      </p:sp>
      <p:pic>
        <p:nvPicPr>
          <p:cNvPr id="612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5 - Στρογγυλεμένο ορθογώνιο"/>
          <p:cNvSpPr/>
          <p:nvPr/>
        </p:nvSpPr>
        <p:spPr>
          <a:xfrm>
            <a:off x="4716016" y="260647"/>
            <a:ext cx="864097" cy="288034"/>
          </a:xfrm>
          <a:prstGeom prst="roundRect">
            <a:avLst>
              <a:gd name="adj" fmla="val 16667"/>
            </a:avLst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4" name="6 - TextBox"/>
          <p:cNvSpPr txBox="1"/>
          <p:nvPr/>
        </p:nvSpPr>
        <p:spPr>
          <a:xfrm>
            <a:off x="1619671" y="896111"/>
            <a:ext cx="5688634" cy="653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0000FF"/>
                </a:solidFill>
              </a:defRPr>
            </a:lvl1pPr>
          </a:lstStyle>
          <a:p>
            <a:r>
              <a:t>https://pbiseurope.org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Τι είναι το ΣΣΠΘΣ</a:t>
            </a:r>
          </a:p>
        </p:txBody>
      </p:sp>
      <p:sp>
        <p:nvSpPr>
          <p:cNvPr id="262" name="2 - Θέση περιεχομένου"/>
          <p:cNvSpPr txBox="1">
            <a:spLocks noGrp="1"/>
          </p:cNvSpPr>
          <p:nvPr>
            <p:ph type="body" sz="half" idx="1"/>
          </p:nvPr>
        </p:nvSpPr>
        <p:spPr>
          <a:xfrm>
            <a:off x="467544" y="1484784"/>
            <a:ext cx="8352928" cy="48965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3509" indent="-283509" defTabSz="378012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FontTx/>
              <a:buChar char="➢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Παρέμβαση</a:t>
            </a:r>
            <a:r>
              <a:rPr sz="2000" dirty="0"/>
              <a:t> </a:t>
            </a:r>
            <a:r>
              <a:rPr sz="2000" dirty="0" err="1"/>
              <a:t>προληπτικού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παιδαγωγικού</a:t>
            </a:r>
            <a:r>
              <a:rPr sz="2000" dirty="0"/>
              <a:t> </a:t>
            </a:r>
            <a:r>
              <a:rPr sz="2000" dirty="0" err="1"/>
              <a:t>χαρακτήρα</a:t>
            </a:r>
            <a:r>
              <a:rPr sz="2000" dirty="0"/>
              <a:t>. </a:t>
            </a:r>
          </a:p>
          <a:p>
            <a:pPr marL="283509" indent="-283509" defTabSz="378012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FontTx/>
              <a:buChar char="➢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Ξεκίνησε</a:t>
            </a:r>
            <a:r>
              <a:rPr sz="2000" dirty="0"/>
              <a:t> </a:t>
            </a:r>
            <a:r>
              <a:rPr sz="2000" dirty="0" err="1"/>
              <a:t>από</a:t>
            </a:r>
            <a:r>
              <a:rPr sz="2000" dirty="0"/>
              <a:t> </a:t>
            </a:r>
            <a:r>
              <a:rPr sz="2000" dirty="0" err="1"/>
              <a:t>τις</a:t>
            </a:r>
            <a:r>
              <a:rPr sz="2000" dirty="0"/>
              <a:t> Η.Π.Α., </a:t>
            </a:r>
            <a:r>
              <a:rPr sz="2000" dirty="0" err="1"/>
              <a:t>έχει</a:t>
            </a:r>
            <a:r>
              <a:rPr sz="2000" dirty="0"/>
              <a:t> </a:t>
            </a:r>
            <a:r>
              <a:rPr sz="2000" dirty="0" err="1"/>
              <a:t>εφαρμοστεί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έχει</a:t>
            </a:r>
            <a:r>
              <a:rPr sz="2000" dirty="0"/>
              <a:t> </a:t>
            </a:r>
            <a:r>
              <a:rPr sz="2000" dirty="0" err="1"/>
              <a:t>μελετηθεί</a:t>
            </a:r>
            <a:r>
              <a:rPr sz="2000" dirty="0"/>
              <a:t> η </a:t>
            </a:r>
            <a:r>
              <a:rPr sz="2000" dirty="0" err="1"/>
              <a:t>επίδρασή</a:t>
            </a:r>
            <a:r>
              <a:rPr sz="2000" dirty="0"/>
              <a:t> </a:t>
            </a:r>
            <a:r>
              <a:rPr sz="2000" dirty="0" err="1"/>
              <a:t>του</a:t>
            </a:r>
            <a:r>
              <a:rPr sz="2000" dirty="0"/>
              <a:t> </a:t>
            </a:r>
            <a:r>
              <a:rPr sz="2000" dirty="0" err="1"/>
              <a:t>σε</a:t>
            </a:r>
            <a:r>
              <a:rPr sz="2000" dirty="0"/>
              <a:t> </a:t>
            </a:r>
            <a:r>
              <a:rPr sz="2000" dirty="0" err="1"/>
              <a:t>χιλιάδες</a:t>
            </a:r>
            <a:r>
              <a:rPr sz="2000" dirty="0"/>
              <a:t> </a:t>
            </a:r>
            <a:r>
              <a:rPr sz="2000" dirty="0" err="1"/>
              <a:t>σχολεία</a:t>
            </a:r>
            <a:r>
              <a:rPr sz="2000" dirty="0"/>
              <a:t> </a:t>
            </a:r>
            <a:r>
              <a:rPr sz="1800" dirty="0" err="1"/>
              <a:t>παγκοσμίως</a:t>
            </a:r>
            <a:r>
              <a:rPr sz="1800" dirty="0"/>
              <a:t> </a:t>
            </a:r>
            <a:r>
              <a:rPr sz="2000" dirty="0" err="1"/>
              <a:t>τα</a:t>
            </a:r>
            <a:r>
              <a:rPr sz="2000" dirty="0"/>
              <a:t> </a:t>
            </a:r>
            <a:r>
              <a:rPr sz="2000" dirty="0" err="1"/>
              <a:t>τελευταία</a:t>
            </a:r>
            <a:r>
              <a:rPr sz="2000" dirty="0"/>
              <a:t> 30 </a:t>
            </a:r>
            <a:r>
              <a:rPr sz="2000" dirty="0" err="1"/>
              <a:t>χρόνια</a:t>
            </a:r>
            <a:r>
              <a:rPr sz="2000" dirty="0"/>
              <a:t>.</a:t>
            </a:r>
          </a:p>
          <a:p>
            <a:pPr marL="283509" indent="-283509" defTabSz="378012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Char char="➢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Θετική</a:t>
            </a:r>
            <a:r>
              <a:rPr sz="2000" dirty="0"/>
              <a:t> </a:t>
            </a:r>
            <a:r>
              <a:rPr sz="2000" dirty="0" err="1"/>
              <a:t>επίδραση</a:t>
            </a:r>
            <a:r>
              <a:rPr sz="2000" dirty="0"/>
              <a:t> </a:t>
            </a:r>
            <a:r>
              <a:rPr sz="2000" dirty="0" err="1"/>
              <a:t>του</a:t>
            </a:r>
            <a:r>
              <a:rPr sz="2000" dirty="0"/>
              <a:t> </a:t>
            </a:r>
            <a:r>
              <a:rPr sz="2000" dirty="0" err="1"/>
              <a:t>συστήματος</a:t>
            </a:r>
            <a:r>
              <a:rPr sz="2000" dirty="0"/>
              <a:t> </a:t>
            </a:r>
            <a:r>
              <a:rPr sz="2000" dirty="0" err="1"/>
              <a:t>στα</a:t>
            </a:r>
            <a:r>
              <a:rPr sz="2000" dirty="0"/>
              <a:t> </a:t>
            </a:r>
            <a:r>
              <a:rPr sz="2000" dirty="0" err="1"/>
              <a:t>κοινωνικο-συναισθηματικά</a:t>
            </a:r>
            <a:r>
              <a:rPr sz="2000" dirty="0"/>
              <a:t> </a:t>
            </a:r>
            <a:r>
              <a:rPr sz="2000" dirty="0" err="1"/>
              <a:t>μαθησιακά</a:t>
            </a:r>
            <a:r>
              <a:rPr sz="2000" dirty="0"/>
              <a:t> </a:t>
            </a:r>
            <a:r>
              <a:rPr sz="2000" dirty="0" err="1"/>
              <a:t>αποτελέσματα</a:t>
            </a:r>
            <a:r>
              <a:rPr sz="2000" dirty="0"/>
              <a:t> </a:t>
            </a:r>
            <a:r>
              <a:rPr sz="2000" dirty="0" err="1"/>
              <a:t>σε</a:t>
            </a:r>
            <a:r>
              <a:rPr sz="2000" dirty="0"/>
              <a:t> </a:t>
            </a:r>
            <a:r>
              <a:rPr sz="2000" dirty="0" err="1"/>
              <a:t>μαθητές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εκπαιδευτικούς</a:t>
            </a:r>
            <a:r>
              <a:rPr sz="2000" dirty="0" smtClean="0"/>
              <a:t>.</a:t>
            </a:r>
            <a:r>
              <a:rPr lang="el-GR" sz="2000" dirty="0" smtClean="0"/>
              <a:t> </a:t>
            </a:r>
            <a:endParaRPr lang="en-US" sz="2000" dirty="0" smtClean="0"/>
          </a:p>
          <a:p>
            <a:pPr marL="283509" indent="-283509" defTabSz="378012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Char char="➢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Απαιτεί </a:t>
            </a:r>
            <a:r>
              <a:rPr lang="el-GR" sz="2000" dirty="0" smtClean="0"/>
              <a:t>την ενεργό </a:t>
            </a:r>
            <a:r>
              <a:rPr lang="el-GR" sz="2000" b="1" dirty="0" smtClean="0"/>
              <a:t>συμμετοχή</a:t>
            </a:r>
            <a:r>
              <a:rPr lang="el-GR" sz="2000" dirty="0" smtClean="0"/>
              <a:t> των μελών της σχολικής κοινότητας</a:t>
            </a:r>
            <a:endParaRPr lang="el-GR" sz="900" dirty="0" smtClean="0">
              <a:solidFill>
                <a:srgbClr val="888888"/>
              </a:solidFill>
            </a:endParaRPr>
          </a:p>
          <a:p>
            <a:pPr marL="283509" indent="-283509" defTabSz="378012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Char char="➢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Ανάπτυξη συστημάτων που αποθαρρύνουν την εμφάνιση </a:t>
            </a:r>
            <a:r>
              <a:rPr lang="el-GR" sz="2000" b="1" dirty="0" smtClean="0"/>
              <a:t>ανεπιθύμητων</a:t>
            </a:r>
            <a:r>
              <a:rPr lang="el-GR" sz="2000" dirty="0" smtClean="0"/>
              <a:t> συμπεριφορών.</a:t>
            </a:r>
            <a:endParaRPr lang="el-GR" sz="900" dirty="0" smtClean="0">
              <a:solidFill>
                <a:srgbClr val="888888"/>
              </a:solidFill>
            </a:endParaRPr>
          </a:p>
          <a:p>
            <a:pPr marL="283509" indent="-283509" defTabSz="378012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Char char="➢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l-GR" sz="2000" dirty="0" smtClean="0"/>
              <a:t>Συστηματική </a:t>
            </a:r>
            <a:r>
              <a:rPr lang="el-GR" sz="2000" b="1" dirty="0" smtClean="0"/>
              <a:t>διδασκαλία</a:t>
            </a:r>
            <a:r>
              <a:rPr lang="el-GR" sz="2000" dirty="0" smtClean="0"/>
              <a:t> κοινωνικών δεξιοτήτων και συμπεριφορών.</a:t>
            </a:r>
          </a:p>
          <a:p>
            <a:pPr marL="283509" indent="-283509" defTabSz="378012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FontTx/>
              <a:buChar char="➢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800" dirty="0"/>
          </a:p>
        </p:txBody>
      </p:sp>
      <p:sp>
        <p:nvSpPr>
          <p:cNvPr id="263" name="Text Placeholder 1"/>
          <p:cNvSpPr txBox="1"/>
          <p:nvPr/>
        </p:nvSpPr>
        <p:spPr>
          <a:xfrm>
            <a:off x="962331" y="4986987"/>
            <a:ext cx="7498101" cy="416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283509" indent="-283509" defTabSz="378012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Char char="➢"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1 - Τίτλο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7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8" name="3 - Θέση αριθμού διαφάνειας"/>
          <p:cNvSpPr txBox="1">
            <a:spLocks noGrp="1"/>
          </p:cNvSpPr>
          <p:nvPr>
            <p:ph type="sldNum" sz="quarter" idx="4294967295"/>
          </p:nvPr>
        </p:nvSpPr>
        <p:spPr>
          <a:xfrm>
            <a:off x="8885376" y="6619547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60</a:t>
            </a:fld>
            <a:endParaRPr/>
          </a:p>
        </p:txBody>
      </p:sp>
      <p:pic>
        <p:nvPicPr>
          <p:cNvPr id="61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5 - Στρογγυλεμένο ορθογώνιο"/>
          <p:cNvSpPr/>
          <p:nvPr/>
        </p:nvSpPr>
        <p:spPr>
          <a:xfrm>
            <a:off x="6084168" y="3717032"/>
            <a:ext cx="3059833" cy="2952328"/>
          </a:xfrm>
          <a:prstGeom prst="roundRect">
            <a:avLst>
              <a:gd name="adj" fmla="val 16667"/>
            </a:avLst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1" name="6 - TextBox"/>
          <p:cNvSpPr txBox="1"/>
          <p:nvPr/>
        </p:nvSpPr>
        <p:spPr>
          <a:xfrm>
            <a:off x="0" y="318975"/>
            <a:ext cx="6091398" cy="34018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r>
              <a:t>Ιστοσελίδα Περιφερειακής Δ/νσης Εκπαίδευσης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l="10922" t="12270" r="12298" b="10211"/>
          <a:stretch>
            <a:fillRect/>
          </a:stretch>
        </p:blipFill>
        <p:spPr>
          <a:xfrm>
            <a:off x="-1" y="-1"/>
            <a:ext cx="9144002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4 - TextBox"/>
          <p:cNvSpPr txBox="1"/>
          <p:nvPr/>
        </p:nvSpPr>
        <p:spPr>
          <a:xfrm>
            <a:off x="539551" y="1412775"/>
            <a:ext cx="6228186" cy="5493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http://www.swpbs.kmaked.eu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1 - Τίτλο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7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8" name="3 - Θέση αριθμού διαφάνειας"/>
          <p:cNvSpPr txBox="1">
            <a:spLocks noGrp="1"/>
          </p:cNvSpPr>
          <p:nvPr>
            <p:ph type="sldNum" sz="quarter" idx="4294967295"/>
          </p:nvPr>
        </p:nvSpPr>
        <p:spPr>
          <a:xfrm>
            <a:off x="8885376" y="6619547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62</a:t>
            </a:fld>
            <a:endParaRPr/>
          </a:p>
        </p:txBody>
      </p:sp>
      <p:pic>
        <p:nvPicPr>
          <p:cNvPr id="62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1 - Θέση κειμένου"/>
          <p:cNvSpPr txBox="1">
            <a:spLocks noGrp="1"/>
          </p:cNvSpPr>
          <p:nvPr>
            <p:ph type="body" idx="1"/>
          </p:nvPr>
        </p:nvSpPr>
        <p:spPr>
          <a:xfrm>
            <a:off x="354330" y="1426464"/>
            <a:ext cx="8435342" cy="5003367"/>
          </a:xfrm>
          <a:prstGeom prst="rect">
            <a:avLst/>
          </a:prstGeom>
        </p:spPr>
        <p:txBody>
          <a:bodyPr/>
          <a:lstStyle/>
          <a:p>
            <a:pPr>
              <a:defRPr sz="2800" b="1"/>
            </a:pPr>
            <a:r>
              <a:t>Μπορούμε να χρησιμοποιήσουμε ατομικό ή ομαδικό σύστημα επιβράβευσης; Ή υποχρεωτικά και τα δυο;</a:t>
            </a:r>
          </a:p>
          <a:p>
            <a:pPr>
              <a:defRPr sz="2800" b="1"/>
            </a:pPr>
            <a:endParaRPr/>
          </a:p>
          <a:p>
            <a:pPr>
              <a:defRPr sz="2800"/>
            </a:pPr>
            <a:r>
              <a:t>Ξεκινάμε από το ατομικό και σταδιακά προχωράμε και στο ομαδικό σύστημα επιβράβευσης ώστε να τονίσουμε και να ενισχύσουμε την αίσθηση του «ανήκω και σε συγκεκριμένη ομάδα»</a:t>
            </a:r>
          </a:p>
        </p:txBody>
      </p:sp>
      <p:sp>
        <p:nvSpPr>
          <p:cNvPr id="632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t>Συχνά ανακύπτουσες ερωτήσεις</a:t>
            </a:r>
          </a:p>
        </p:txBody>
      </p:sp>
      <p:grpSp>
        <p:nvGrpSpPr>
          <p:cNvPr id="635" name="3 - Θέση περιεχομένου"/>
          <p:cNvGrpSpPr/>
          <p:nvPr/>
        </p:nvGrpSpPr>
        <p:grpSpPr>
          <a:xfrm>
            <a:off x="0" y="763425"/>
            <a:ext cx="9144000" cy="514351"/>
            <a:chOff x="0" y="0"/>
            <a:chExt cx="9144000" cy="514350"/>
          </a:xfrm>
        </p:grpSpPr>
        <p:sp>
          <p:nvSpPr>
            <p:cNvPr id="633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634" name="1."/>
            <p:cNvSpPr txBox="1"/>
            <p:nvPr/>
          </p:nvSpPr>
          <p:spPr>
            <a:xfrm>
              <a:off x="411480" y="73151"/>
              <a:ext cx="8686801" cy="4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 marL="342900" indent="-342900" algn="ctr">
                <a:lnSpc>
                  <a:spcPct val="80000"/>
                </a:lnSpc>
                <a:spcBef>
                  <a:spcPts val="600"/>
                </a:spcBef>
                <a:defRPr sz="2500">
                  <a:solidFill>
                    <a:schemeClr val="accent4"/>
                  </a:solidFill>
                </a:defRPr>
              </a:lvl1pPr>
            </a:lstStyle>
            <a:p>
              <a:r>
                <a:t>1.</a:t>
              </a:r>
            </a:p>
          </p:txBody>
        </p:sp>
      </p:grp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1 - Θέση κειμένου"/>
          <p:cNvSpPr txBox="1">
            <a:spLocks noGrp="1"/>
          </p:cNvSpPr>
          <p:nvPr>
            <p:ph type="body" idx="1"/>
          </p:nvPr>
        </p:nvSpPr>
        <p:spPr>
          <a:xfrm>
            <a:off x="354330" y="1426464"/>
            <a:ext cx="8435342" cy="5003367"/>
          </a:xfrm>
          <a:prstGeom prst="rect">
            <a:avLst/>
          </a:prstGeom>
        </p:spPr>
        <p:txBody>
          <a:bodyPr/>
          <a:lstStyle/>
          <a:p>
            <a:pPr>
              <a:defRPr sz="2800" b="1"/>
            </a:pPr>
            <a:r>
              <a:t>Η επιβράβευση να γίνεται σε καθημερινή βάση;</a:t>
            </a:r>
          </a:p>
          <a:p>
            <a:pPr>
              <a:defRPr sz="2800" b="1"/>
            </a:pPr>
            <a:endParaRPr/>
          </a:p>
          <a:p>
            <a:pPr>
              <a:defRPr sz="2800"/>
            </a:pPr>
            <a:r>
              <a:t>Η επιβράβευση στο ατομικό γίνεται </a:t>
            </a:r>
            <a:r>
              <a:rPr b="1"/>
              <a:t>τη στιγμή</a:t>
            </a:r>
            <a:r>
              <a:t> που διαπιστώνουμε τη συγκεκριμένη συμπεριφορά καθώς θέλουμε να συνδεθεί η ενίσχυση με τη συμπεριφορά αυτή</a:t>
            </a:r>
          </a:p>
        </p:txBody>
      </p:sp>
      <p:sp>
        <p:nvSpPr>
          <p:cNvPr id="638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t>Συχνά ανακύπτουσες ερωτήσεις</a:t>
            </a:r>
          </a:p>
        </p:txBody>
      </p:sp>
      <p:grpSp>
        <p:nvGrpSpPr>
          <p:cNvPr id="641" name="3 - Θέση περιεχομένου"/>
          <p:cNvGrpSpPr/>
          <p:nvPr/>
        </p:nvGrpSpPr>
        <p:grpSpPr>
          <a:xfrm>
            <a:off x="0" y="763425"/>
            <a:ext cx="9144000" cy="514351"/>
            <a:chOff x="0" y="0"/>
            <a:chExt cx="9144000" cy="514350"/>
          </a:xfrm>
        </p:grpSpPr>
        <p:sp>
          <p:nvSpPr>
            <p:cNvPr id="639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640" name="2."/>
            <p:cNvSpPr txBox="1"/>
            <p:nvPr/>
          </p:nvSpPr>
          <p:spPr>
            <a:xfrm>
              <a:off x="411480" y="73151"/>
              <a:ext cx="8686801" cy="4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 marL="342900" indent="-342900" algn="ctr">
                <a:lnSpc>
                  <a:spcPct val="80000"/>
                </a:lnSpc>
                <a:spcBef>
                  <a:spcPts val="600"/>
                </a:spcBef>
                <a:defRPr sz="2500">
                  <a:solidFill>
                    <a:schemeClr val="accent4"/>
                  </a:solidFill>
                </a:defRPr>
              </a:lvl1pPr>
            </a:lstStyle>
            <a:p>
              <a:r>
                <a:t>2.</a:t>
              </a:r>
            </a:p>
          </p:txBody>
        </p:sp>
      </p:grp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1 - Θέση κειμένου"/>
          <p:cNvSpPr txBox="1">
            <a:spLocks noGrp="1"/>
          </p:cNvSpPr>
          <p:nvPr>
            <p:ph type="body" idx="1"/>
          </p:nvPr>
        </p:nvSpPr>
        <p:spPr>
          <a:xfrm>
            <a:off x="354330" y="1426464"/>
            <a:ext cx="8435342" cy="5003367"/>
          </a:xfrm>
          <a:prstGeom prst="rect">
            <a:avLst/>
          </a:prstGeom>
        </p:spPr>
        <p:txBody>
          <a:bodyPr/>
          <a:lstStyle/>
          <a:p>
            <a:pPr>
              <a:defRPr sz="2800" b="1"/>
            </a:pPr>
            <a:r>
              <a:t>Οι 3 αξίες που θα επιλέξουμε πρέπει να δουλεύονται παράλληλα; Μπορούμε την πρώτη αξία πχ. του σεβασμού να τη δουλέψουμε το πρώτο δίμηνο;</a:t>
            </a:r>
          </a:p>
          <a:p>
            <a:pPr>
              <a:defRPr sz="2800"/>
            </a:pPr>
            <a:endParaRPr/>
          </a:p>
          <a:p>
            <a:pPr>
              <a:defRPr sz="2800"/>
            </a:pPr>
            <a:r>
              <a:t>Ακριβώς αυτό προτείνεται: Το πρώτο τρίμηνο μία αξία και σταδιακά, αφού κατακτήσουμε τη συγκεκριμένη προχωράμε στην επόμενη</a:t>
            </a:r>
          </a:p>
        </p:txBody>
      </p:sp>
      <p:sp>
        <p:nvSpPr>
          <p:cNvPr id="644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t>Συχνά ανακύπτουσες ερωτήσεις</a:t>
            </a:r>
          </a:p>
        </p:txBody>
      </p:sp>
      <p:grpSp>
        <p:nvGrpSpPr>
          <p:cNvPr id="647" name="3 - Θέση περιεχομένου"/>
          <p:cNvGrpSpPr/>
          <p:nvPr/>
        </p:nvGrpSpPr>
        <p:grpSpPr>
          <a:xfrm>
            <a:off x="0" y="763425"/>
            <a:ext cx="9144000" cy="514351"/>
            <a:chOff x="0" y="0"/>
            <a:chExt cx="9144000" cy="514350"/>
          </a:xfrm>
        </p:grpSpPr>
        <p:sp>
          <p:nvSpPr>
            <p:cNvPr id="645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646" name="3."/>
            <p:cNvSpPr txBox="1"/>
            <p:nvPr/>
          </p:nvSpPr>
          <p:spPr>
            <a:xfrm>
              <a:off x="411480" y="73151"/>
              <a:ext cx="8686801" cy="4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 marL="342900" indent="-342900" algn="ctr">
                <a:lnSpc>
                  <a:spcPct val="80000"/>
                </a:lnSpc>
                <a:spcBef>
                  <a:spcPts val="600"/>
                </a:spcBef>
                <a:defRPr sz="2500">
                  <a:solidFill>
                    <a:schemeClr val="accent4"/>
                  </a:solidFill>
                </a:defRPr>
              </a:lvl1pPr>
            </a:lstStyle>
            <a:p>
              <a:r>
                <a:t>3.</a:t>
              </a:r>
            </a:p>
          </p:txBody>
        </p:sp>
      </p:grp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1 - Θέση κειμένου"/>
          <p:cNvSpPr txBox="1">
            <a:spLocks noGrp="1"/>
          </p:cNvSpPr>
          <p:nvPr>
            <p:ph type="body" idx="1"/>
          </p:nvPr>
        </p:nvSpPr>
        <p:spPr>
          <a:xfrm>
            <a:off x="354330" y="1426464"/>
            <a:ext cx="8435342" cy="5003367"/>
          </a:xfrm>
          <a:prstGeom prst="rect">
            <a:avLst/>
          </a:prstGeom>
        </p:spPr>
        <p:txBody>
          <a:bodyPr/>
          <a:lstStyle/>
          <a:p>
            <a:pPr>
              <a:defRPr sz="2800" b="1"/>
            </a:pPr>
            <a:r>
              <a:t>αρνητική συμπεριφορά και η μη συμμόρφωση στους κανόνες να καταγράφεται;</a:t>
            </a:r>
          </a:p>
          <a:p>
            <a:pPr>
              <a:defRPr sz="2800"/>
            </a:pPr>
            <a:endParaRPr/>
          </a:p>
          <a:p>
            <a:pPr>
              <a:defRPr sz="2800"/>
            </a:pPr>
            <a:r>
              <a:t>Όχι, Δεν υιοθετούμε σύστημα αμοιβών-ποινών αλλά ενισχύουμε τη θετική συμπεριφορά και μόνο.  </a:t>
            </a:r>
          </a:p>
        </p:txBody>
      </p:sp>
      <p:sp>
        <p:nvSpPr>
          <p:cNvPr id="650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t>Συχνά ανακύπτουσες ερωτήσεις</a:t>
            </a:r>
          </a:p>
        </p:txBody>
      </p:sp>
      <p:grpSp>
        <p:nvGrpSpPr>
          <p:cNvPr id="653" name="3 - Θέση περιεχομένου"/>
          <p:cNvGrpSpPr/>
          <p:nvPr/>
        </p:nvGrpSpPr>
        <p:grpSpPr>
          <a:xfrm>
            <a:off x="0" y="763425"/>
            <a:ext cx="9144000" cy="514351"/>
            <a:chOff x="0" y="0"/>
            <a:chExt cx="9144000" cy="514350"/>
          </a:xfrm>
        </p:grpSpPr>
        <p:sp>
          <p:nvSpPr>
            <p:cNvPr id="651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652" name="4."/>
            <p:cNvSpPr txBox="1"/>
            <p:nvPr/>
          </p:nvSpPr>
          <p:spPr>
            <a:xfrm>
              <a:off x="411480" y="73151"/>
              <a:ext cx="8686801" cy="4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 marL="342900" indent="-342900" algn="ctr">
                <a:lnSpc>
                  <a:spcPct val="80000"/>
                </a:lnSpc>
                <a:spcBef>
                  <a:spcPts val="600"/>
                </a:spcBef>
                <a:defRPr sz="2500">
                  <a:solidFill>
                    <a:schemeClr val="accent4"/>
                  </a:solidFill>
                </a:defRPr>
              </a:lvl1pPr>
            </a:lstStyle>
            <a:p>
              <a:r>
                <a:t>4.</a:t>
              </a:r>
            </a:p>
          </p:txBody>
        </p:sp>
      </p:grp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1 - Θέση κειμένου"/>
          <p:cNvSpPr txBox="1">
            <a:spLocks noGrp="1"/>
          </p:cNvSpPr>
          <p:nvPr>
            <p:ph type="body" idx="1"/>
          </p:nvPr>
        </p:nvSpPr>
        <p:spPr>
          <a:xfrm>
            <a:off x="354330" y="1426464"/>
            <a:ext cx="8435342" cy="5003367"/>
          </a:xfrm>
          <a:prstGeom prst="rect">
            <a:avLst/>
          </a:prstGeom>
        </p:spPr>
        <p:txBody>
          <a:bodyPr/>
          <a:lstStyle/>
          <a:p>
            <a:pPr>
              <a:defRPr sz="2800" b="1"/>
            </a:pPr>
            <a:r>
              <a:t>Στο τέλος θα ανεβάσουμε κάποιο υλικό στην πλατφόρμα; Αν ναι, τι έκταση θα έχει αυτό το υλικό; Θα είναι μια έκθεση συνοπτική των δράσεων και των αποτελεσμάτων ή και αναλυτικά τα σχέδια εργασίας; θα τα ανεβάσουμε στο σύνολο ως σχολική μονάδα ή ατομικά ως τάξη;</a:t>
            </a:r>
          </a:p>
          <a:p>
            <a:pPr>
              <a:defRPr sz="2800"/>
            </a:pPr>
            <a:r>
              <a:t>Αν θέλει το σχολείο μπορεί να ανεβάσει κάτι ως σχολείο (ή ως συγκεκριμένη τάξη του σχολείου) που εφαρμόστηκε ως καλή πρακτική. </a:t>
            </a:r>
          </a:p>
          <a:p>
            <a:pPr>
              <a:defRPr sz="2800"/>
            </a:pPr>
            <a:r>
              <a:t>Δεν είναι υποχρεωτικό ούτε και υπάρχει περιορισμός ως προς την έκταση.</a:t>
            </a:r>
          </a:p>
        </p:txBody>
      </p:sp>
      <p:sp>
        <p:nvSpPr>
          <p:cNvPr id="656" name="2 - Τίτλος"/>
          <p:cNvSpPr txBox="1">
            <a:spLocks noGrp="1"/>
          </p:cNvSpPr>
          <p:nvPr>
            <p:ph type="title"/>
          </p:nvPr>
        </p:nvSpPr>
        <p:spPr>
          <a:xfrm>
            <a:off x="0" y="-8164"/>
            <a:ext cx="9144000" cy="7511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t>Συχνά ανακύπτουσες ερωτήσεις</a:t>
            </a:r>
          </a:p>
        </p:txBody>
      </p:sp>
      <p:grpSp>
        <p:nvGrpSpPr>
          <p:cNvPr id="659" name="3 - Θέση περιεχομένου"/>
          <p:cNvGrpSpPr/>
          <p:nvPr/>
        </p:nvGrpSpPr>
        <p:grpSpPr>
          <a:xfrm>
            <a:off x="0" y="763425"/>
            <a:ext cx="9144000" cy="514351"/>
            <a:chOff x="0" y="0"/>
            <a:chExt cx="9144000" cy="514350"/>
          </a:xfrm>
        </p:grpSpPr>
        <p:sp>
          <p:nvSpPr>
            <p:cNvPr id="657" name="Rectangle"/>
            <p:cNvSpPr/>
            <p:nvPr/>
          </p:nvSpPr>
          <p:spPr>
            <a:xfrm>
              <a:off x="0" y="0"/>
              <a:ext cx="9144000" cy="514350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ts val="600"/>
                </a:spcBef>
                <a:defRPr sz="2800">
                  <a:solidFill>
                    <a:schemeClr val="accent4"/>
                  </a:solidFill>
                </a:defRPr>
              </a:pPr>
              <a:endParaRPr/>
            </a:p>
          </p:txBody>
        </p:sp>
        <p:sp>
          <p:nvSpPr>
            <p:cNvPr id="658" name="5."/>
            <p:cNvSpPr txBox="1"/>
            <p:nvPr/>
          </p:nvSpPr>
          <p:spPr>
            <a:xfrm>
              <a:off x="411480" y="73151"/>
              <a:ext cx="8686801" cy="4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 marL="342900" indent="-342900" algn="ctr">
                <a:lnSpc>
                  <a:spcPct val="80000"/>
                </a:lnSpc>
                <a:spcBef>
                  <a:spcPts val="600"/>
                </a:spcBef>
                <a:defRPr sz="2500">
                  <a:solidFill>
                    <a:schemeClr val="accent4"/>
                  </a:solidFill>
                </a:defRPr>
              </a:lvl1pPr>
            </a:lstStyle>
            <a:p>
              <a:r>
                <a:t>5.</a:t>
              </a:r>
            </a:p>
          </p:txBody>
        </p:sp>
      </p:grp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7"/>
            <a:ext cx="7283154" cy="6340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Δεσμεύσεις</a:t>
            </a:r>
          </a:p>
        </p:txBody>
      </p:sp>
      <p:sp>
        <p:nvSpPr>
          <p:cNvPr id="663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124743"/>
            <a:ext cx="8435280" cy="55446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defRPr sz="2900" b="1"/>
            </a:pPr>
            <a:r>
              <a:t>Συμφωνία και συμμετοχή του 80% </a:t>
            </a:r>
            <a:r>
              <a:rPr b="0"/>
              <a:t>του προσωπικού στην εφαρμογή του ΣΣΠΘΣ 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/>
            </a:pPr>
            <a:r>
              <a:t>Στην πρωτογενή πρόληψη χρειάζεται να συνεισφέρουν </a:t>
            </a:r>
            <a:r>
              <a:rPr b="1"/>
              <a:t>όλοι οι εκπαιδευτικοί συλλογικά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 b="1"/>
            </a:pPr>
            <a:r>
              <a:t>Συμμετοχή του διευθυντή </a:t>
            </a:r>
            <a:r>
              <a:rPr b="0"/>
              <a:t>σε όλα τα στάδια της διαδικασίας και συστηματική επικοινωνία με τον </a:t>
            </a:r>
            <a:r>
              <a:t>εξωτερικό εκπαιδευτή </a:t>
            </a:r>
            <a:r>
              <a:rPr b="0"/>
              <a:t>(συμβολή στην βελτίωση της συλλογικότητας του προσωπικού)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 b="1"/>
            </a:pPr>
            <a:r>
              <a:t>Σύσταση Ομάδας-Πυρήνα για κάθε σχολείο </a:t>
            </a:r>
            <a:r>
              <a:rPr b="0"/>
              <a:t>(3-4 άτομα: διευθυντής/αναπληρωτής, εκπαιδευτικοί) και συμμετοχή σε εκπαίδευση για απόκτηση τεχνογνωσίας στην πρωτογενή πρόληψη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7"/>
            <a:ext cx="7283154" cy="6340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Δεσμεύσεις</a:t>
            </a:r>
          </a:p>
        </p:txBody>
      </p:sp>
      <p:sp>
        <p:nvSpPr>
          <p:cNvPr id="667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124743"/>
            <a:ext cx="8435280" cy="5544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900"/>
            </a:pPr>
            <a:r>
              <a:t>Προγραμματισμός </a:t>
            </a:r>
            <a:r>
              <a:rPr b="1"/>
              <a:t>ώρας συνάντησης </a:t>
            </a:r>
            <a:r>
              <a:t>στο σχολικό πρόγραμμα, ώστε η ομάδα να συναντιέται ανά δύο εβδομάδες (στη διάρκεια του σχολικού έτους)</a:t>
            </a:r>
          </a:p>
          <a:p>
            <a:pPr>
              <a:spcBef>
                <a:spcPts val="600"/>
              </a:spcBef>
              <a:defRPr sz="2900"/>
            </a:pPr>
            <a:r>
              <a:t>Συναντήσεις της </a:t>
            </a:r>
            <a:r>
              <a:rPr b="1"/>
              <a:t>Ομάδας-Πυρήνα με τον εξωτερικό εκπαιδευτή 1 φορά το μήνα</a:t>
            </a:r>
            <a:r>
              <a:t>, για μια διδακτική περίοδο, με στόχο την ανατροφοδότηση και στήριξη στην εφαρμογή του σχεδίου δράσης</a:t>
            </a:r>
          </a:p>
          <a:p>
            <a:pPr>
              <a:spcBef>
                <a:spcPts val="600"/>
              </a:spcBef>
              <a:defRPr sz="2900" b="1"/>
            </a:pPr>
            <a:r>
              <a:t>Ενδοσχολικές επιμορφώσεις </a:t>
            </a:r>
            <a:r>
              <a:rPr b="0"/>
              <a:t>προς το διδακτικό προσωπικό από τον </a:t>
            </a:r>
            <a:r>
              <a:t>εξωτερικό εκπαιδευτή </a:t>
            </a:r>
            <a:r>
              <a:rPr b="0"/>
              <a:t>ή και την Ομάδα-Πυρήνα, για θεματικές που αφορούν το έργο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Τι είναι το ΣΣΠΘΣ</a:t>
            </a:r>
          </a:p>
        </p:txBody>
      </p:sp>
      <p:sp>
        <p:nvSpPr>
          <p:cNvPr id="267" name="2 - Θέση περιεχομένου"/>
          <p:cNvSpPr txBox="1">
            <a:spLocks noGrp="1"/>
          </p:cNvSpPr>
          <p:nvPr>
            <p:ph type="body" sz="quarter" idx="1"/>
          </p:nvPr>
        </p:nvSpPr>
        <p:spPr>
          <a:xfrm>
            <a:off x="268572" y="2204864"/>
            <a:ext cx="5455556" cy="3168352"/>
          </a:xfrm>
          <a:prstGeom prst="rect">
            <a:avLst/>
          </a:prstGeom>
        </p:spPr>
        <p:txBody>
          <a:bodyPr lIns="41511" tIns="41511" rIns="41511" bIns="41511" anchor="ctr">
            <a:noAutofit/>
          </a:bodyPr>
          <a:lstStyle/>
          <a:p>
            <a:pPr marL="277485" indent="-277485" defTabSz="398184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FontTx/>
              <a:buChar char="➢"/>
              <a:defRPr sz="1566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Επιβράβευση</a:t>
            </a:r>
            <a:r>
              <a:rPr sz="2000" dirty="0"/>
              <a:t> (</a:t>
            </a:r>
            <a:r>
              <a:rPr sz="2000" dirty="0" err="1"/>
              <a:t>προώθηση</a:t>
            </a:r>
            <a:r>
              <a:rPr sz="2000" dirty="0"/>
              <a:t>) </a:t>
            </a:r>
            <a:r>
              <a:rPr sz="2000" dirty="0" err="1"/>
              <a:t>θετικών</a:t>
            </a:r>
            <a:r>
              <a:rPr sz="2000" dirty="0"/>
              <a:t> </a:t>
            </a:r>
            <a:r>
              <a:rPr sz="2000" dirty="0" err="1"/>
              <a:t>συμπεριφορών</a:t>
            </a:r>
            <a:r>
              <a:rPr sz="2000" dirty="0"/>
              <a:t> </a:t>
            </a:r>
            <a:r>
              <a:rPr sz="2000" dirty="0" err="1"/>
              <a:t>σε</a:t>
            </a:r>
            <a:r>
              <a:rPr sz="2000" dirty="0"/>
              <a:t> </a:t>
            </a:r>
            <a:r>
              <a:rPr sz="2000" dirty="0" err="1"/>
              <a:t>ομαδικό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ατομικό</a:t>
            </a:r>
            <a:r>
              <a:rPr sz="2000" dirty="0"/>
              <a:t> </a:t>
            </a:r>
            <a:r>
              <a:rPr sz="2000" dirty="0" err="1"/>
              <a:t>επίπεδο</a:t>
            </a:r>
            <a:r>
              <a:rPr sz="2000" dirty="0"/>
              <a:t> </a:t>
            </a:r>
          </a:p>
          <a:p>
            <a:pPr marL="277485" indent="-277485" defTabSz="398184">
              <a:lnSpc>
                <a:spcPct val="150000"/>
              </a:lnSpc>
              <a:spcBef>
                <a:spcPts val="800"/>
              </a:spcBef>
              <a:buClr>
                <a:srgbClr val="90C226"/>
              </a:buClr>
              <a:buSzPct val="80000"/>
              <a:buFontTx/>
              <a:buChar char="➢"/>
              <a:defRPr sz="1566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Χρήση</a:t>
            </a:r>
            <a:r>
              <a:rPr sz="2000" dirty="0"/>
              <a:t> </a:t>
            </a:r>
            <a:r>
              <a:rPr sz="2000" dirty="0" err="1"/>
              <a:t>άυλων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υλικών</a:t>
            </a:r>
            <a:r>
              <a:rPr sz="2000" dirty="0"/>
              <a:t> </a:t>
            </a:r>
            <a:r>
              <a:rPr sz="2000" dirty="0" err="1"/>
              <a:t>ενισχυτών</a:t>
            </a:r>
            <a:r>
              <a:rPr sz="2000" dirty="0"/>
              <a:t> (</a:t>
            </a:r>
            <a:r>
              <a:rPr sz="2000" dirty="0" err="1"/>
              <a:t>ομαδικές</a:t>
            </a:r>
            <a:r>
              <a:rPr sz="2000" dirty="0"/>
              <a:t> </a:t>
            </a:r>
            <a:r>
              <a:rPr sz="2000" dirty="0" err="1"/>
              <a:t>εκδρομές</a:t>
            </a:r>
            <a:r>
              <a:rPr sz="2000" dirty="0"/>
              <a:t>, </a:t>
            </a:r>
            <a:r>
              <a:rPr sz="2000" dirty="0" err="1"/>
              <a:t>παιχνίδι</a:t>
            </a:r>
            <a:r>
              <a:rPr sz="2000" dirty="0"/>
              <a:t> </a:t>
            </a:r>
            <a:r>
              <a:rPr sz="2000" dirty="0" err="1"/>
              <a:t>στο</a:t>
            </a:r>
            <a:r>
              <a:rPr sz="2000" dirty="0"/>
              <a:t> </a:t>
            </a:r>
            <a:r>
              <a:rPr sz="2000" dirty="0" err="1"/>
              <a:t>προαύλιο</a:t>
            </a:r>
            <a:r>
              <a:rPr sz="2000" dirty="0"/>
              <a:t>, </a:t>
            </a:r>
            <a:r>
              <a:rPr sz="2000" dirty="0" err="1"/>
              <a:t>βιβλία</a:t>
            </a:r>
            <a:r>
              <a:rPr sz="2000" dirty="0"/>
              <a:t> </a:t>
            </a:r>
            <a:r>
              <a:rPr sz="2000" dirty="0" err="1"/>
              <a:t>κτλ</a:t>
            </a:r>
            <a:r>
              <a:rPr sz="2000" dirty="0"/>
              <a:t>.)</a:t>
            </a:r>
          </a:p>
        </p:txBody>
      </p:sp>
      <p:pic>
        <p:nvPicPr>
          <p:cNvPr id="268" name="Picture 8" descr="Picture 8"/>
          <p:cNvPicPr>
            <a:picLocks noChangeAspect="1"/>
          </p:cNvPicPr>
          <p:nvPr/>
        </p:nvPicPr>
        <p:blipFill>
          <a:blip r:embed="rId3" cstate="print">
            <a:extLst/>
          </a:blip>
          <a:srcRect b="7009"/>
          <a:stretch>
            <a:fillRect/>
          </a:stretch>
        </p:blipFill>
        <p:spPr>
          <a:xfrm>
            <a:off x="5500086" y="1410532"/>
            <a:ext cx="3639863" cy="4787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7"/>
            <a:ext cx="7283154" cy="6340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Δεσμεύσεις</a:t>
            </a:r>
          </a:p>
        </p:txBody>
      </p:sp>
      <p:sp>
        <p:nvSpPr>
          <p:cNvPr id="671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124743"/>
            <a:ext cx="8435280" cy="55446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Ετοιμασία </a:t>
            </a:r>
            <a:r>
              <a:rPr b="1"/>
              <a:t>σχεδίων μαθήματος και εποπτικού υλικού</a:t>
            </a:r>
            <a:r>
              <a:t> για διδασκαλία κοινωνικών δεξιοτήτων (π.χ. ακολουθώ οδηγίες, είμαι ενεργός ακροατής, ακολουθώ τη σειρά μου)</a:t>
            </a:r>
          </a:p>
          <a:p>
            <a:pPr>
              <a:lnSpc>
                <a:spcPct val="90000"/>
              </a:lnSpc>
              <a:defRPr b="1"/>
            </a:pPr>
            <a:r>
              <a:t>Διδασκαλία κοινωνικών δεξιοτήτων και ρουτινών τάξης από όλους τους εκπ/κούς </a:t>
            </a:r>
            <a:r>
              <a:rPr b="0"/>
              <a:t>του σχολείου (ετοιμασία ετήσιου προγράμματος διδασκαλίας κοινωνικών συμπεριφορών) </a:t>
            </a:r>
          </a:p>
          <a:p>
            <a:pPr>
              <a:lnSpc>
                <a:spcPct val="90000"/>
              </a:lnSpc>
              <a:defRPr b="1"/>
            </a:pPr>
            <a:r>
              <a:t>Ετοιμασία και εφαρμογή ενιαίου συστήματος αναγνώρισης κοινωνικών συμπεριφορών </a:t>
            </a:r>
            <a:r>
              <a:rPr b="0"/>
              <a:t>και εφαρμογή του από όλους τους εκπαιδευτικούς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7"/>
            <a:ext cx="7283154" cy="6340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Δεσμεύσεις</a:t>
            </a:r>
          </a:p>
        </p:txBody>
      </p:sp>
      <p:sp>
        <p:nvSpPr>
          <p:cNvPr id="675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124743"/>
            <a:ext cx="8435280" cy="5544618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Ενημέρωση, μέσω επιστολών, προς γονείς </a:t>
            </a:r>
            <a:r>
              <a:rPr b="0"/>
              <a:t>για σχέδιο δράσης του σχολείου στην εφαρμογή της πρωτογενούς πρόληψης κατά τη διάρκεια της χρονιάς. </a:t>
            </a:r>
          </a:p>
          <a:p>
            <a:r>
              <a:t>Η ενημέρωση μπορεί να στηριχτεί σε αυτούς τους άξονες με βάση την πρόοδο της ομάδας-πυρήνα και του διδακτικού προσωπικού:</a:t>
            </a:r>
          </a:p>
          <a:p>
            <a:pPr marL="742950" lvl="1" indent="-285750">
              <a:spcBef>
                <a:spcPts val="600"/>
              </a:spcBef>
              <a:defRPr sz="2800"/>
            </a:pPr>
            <a:r>
              <a:t> </a:t>
            </a:r>
            <a:r>
              <a:rPr i="1"/>
              <a:t>όραμα και φιλοσοφία για την πειθαρχία, σχολικές αξίες και αναμενόμενες κοινωνικές συμπεριφορές, διδασκαλία κοινωνικών δεξιοτήτων, αναγνώριση και επιβράβευση κοινωνικών συμπεριφορών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7"/>
            <a:ext cx="7283154" cy="6340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900"/>
            </a:pPr>
            <a:r>
              <a:t>Δεσμεύσεις 2</a:t>
            </a:r>
            <a:r>
              <a:rPr baseline="30000"/>
              <a:t>ου</a:t>
            </a:r>
            <a:r>
              <a:t> έτους</a:t>
            </a:r>
          </a:p>
        </p:txBody>
      </p:sp>
      <p:sp>
        <p:nvSpPr>
          <p:cNvPr id="679" name="2 - Θέση περιεχομένου"/>
          <p:cNvSpPr txBox="1">
            <a:spLocks noGrp="1"/>
          </p:cNvSpPr>
          <p:nvPr>
            <p:ph type="body" idx="1"/>
          </p:nvPr>
        </p:nvSpPr>
        <p:spPr>
          <a:xfrm>
            <a:off x="457200" y="1124743"/>
            <a:ext cx="8435280" cy="5544618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Ενδοσχολικές επιμορφώσεις </a:t>
            </a:r>
            <a:r>
              <a:rPr b="0"/>
              <a:t>προσωπικού (νέου και υφιστάμενου) για τη νέα προσέγγιση σχολικής πειθαρχίας καθώς και για την προώθηση κοινωνικών αξιών και επιθυμητών συμπεριφορών ανάμεσα στα παιδιά.</a:t>
            </a:r>
          </a:p>
          <a:p>
            <a:pPr>
              <a:defRPr b="1"/>
            </a:pPr>
            <a:r>
              <a:t>Συνέχιση του ενιαίου συστήματος αναγνώρισης </a:t>
            </a:r>
            <a:r>
              <a:rPr b="0"/>
              <a:t>κοινωνικών συμπεριφορών και εφαρμογή του από όλους τους εκπαιδευτικούς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Τίτλος 2"/>
          <p:cNvSpPr txBox="1">
            <a:spLocks noGrp="1"/>
          </p:cNvSpPr>
          <p:nvPr>
            <p:ph type="title"/>
          </p:nvPr>
        </p:nvSpPr>
        <p:spPr>
          <a:xfrm>
            <a:off x="1475655" y="332656"/>
            <a:ext cx="7668346" cy="751114"/>
          </a:xfrm>
          <a:prstGeom prst="rect">
            <a:avLst/>
          </a:prstGeom>
          <a:solidFill>
            <a:srgbClr val="FCFBF9"/>
          </a:solidFill>
        </p:spPr>
        <p:txBody>
          <a:bodyPr/>
          <a:lstStyle/>
          <a:p>
            <a:pPr>
              <a:defRPr sz="2400"/>
            </a:pPr>
            <a:r>
              <a:t> </a:t>
            </a:r>
            <a:r>
              <a:rPr sz="2800" b="1"/>
              <a:t>Επικοινωνία, υποστήριξη παρέμβασης ΣΣΠΘΣ</a:t>
            </a:r>
          </a:p>
        </p:txBody>
      </p:sp>
      <p:sp>
        <p:nvSpPr>
          <p:cNvPr id="682" name="TextBox 3"/>
          <p:cNvSpPr txBox="1"/>
          <p:nvPr/>
        </p:nvSpPr>
        <p:spPr>
          <a:xfrm>
            <a:off x="441256" y="1961456"/>
            <a:ext cx="8292805" cy="3700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t>Για πληροφορίες και ενημερώσεις σχετικά με το πρόγραμμα  ΣΣΠΘΣ στην ιστοσελίδα της ΠΔΕ Κεντρικής Μακεδονίας</a:t>
            </a:r>
          </a:p>
          <a:p>
            <a:pPr>
              <a:defRPr sz="3200"/>
            </a:pPr>
            <a:r>
              <a:t> </a:t>
            </a:r>
            <a:r>
              <a:rPr sz="40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http://www.swpbs.kmaked.eu</a:t>
            </a:r>
            <a:r>
              <a:rPr sz="4000" b="1"/>
              <a:t>  </a:t>
            </a:r>
            <a:endParaRPr b="1"/>
          </a:p>
          <a:p>
            <a:pPr>
              <a:defRPr sz="3200"/>
            </a:pPr>
            <a:endParaRPr/>
          </a:p>
          <a:p>
            <a:pPr algn="ctr">
              <a:defRPr sz="3200" b="1"/>
            </a:pPr>
            <a:r>
              <a:t>Ηλεκτρονική επικοινωνία:</a:t>
            </a:r>
          </a:p>
          <a:p>
            <a:pPr algn="ctr">
              <a:defRPr sz="3200"/>
            </a:pPr>
            <a:r>
              <a:t> </a:t>
            </a:r>
            <a:r>
              <a:rPr sz="40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swpbs.kmaked@gmail.com</a:t>
            </a:r>
            <a:r>
              <a:rPr sz="4000" b="1"/>
              <a:t> </a:t>
            </a:r>
          </a:p>
        </p:txBody>
      </p:sp>
      <p:pic>
        <p:nvPicPr>
          <p:cNvPr id="683" name="3 - Θέση περιεχομένου" descr="3 - Θέση περιεχομένου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0"/>
            <a:ext cx="1979712" cy="1987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Τίτλος 2"/>
          <p:cNvSpPr txBox="1">
            <a:spLocks noGrp="1"/>
          </p:cNvSpPr>
          <p:nvPr>
            <p:ph type="title"/>
          </p:nvPr>
        </p:nvSpPr>
        <p:spPr>
          <a:xfrm>
            <a:off x="1475655" y="332656"/>
            <a:ext cx="7668346" cy="751114"/>
          </a:xfrm>
          <a:prstGeom prst="rect">
            <a:avLst/>
          </a:prstGeom>
          <a:solidFill>
            <a:srgbClr val="FCFBF9"/>
          </a:solidFill>
        </p:spPr>
        <p:txBody>
          <a:bodyPr/>
          <a:lstStyle/>
          <a:p>
            <a:pPr>
              <a:defRPr sz="2400"/>
            </a:pPr>
            <a:r>
              <a:t> </a:t>
            </a:r>
            <a:r>
              <a:rPr sz="2800" b="1"/>
              <a:t>Επικοινωνία, υποστήριξη παρέμβασης ΣΣΠΘΣ</a:t>
            </a:r>
          </a:p>
        </p:txBody>
      </p:sp>
      <p:pic>
        <p:nvPicPr>
          <p:cNvPr id="686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979712" cy="1987675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Α/θμια…"/>
          <p:cNvSpPr txBox="1"/>
          <p:nvPr/>
        </p:nvSpPr>
        <p:spPr>
          <a:xfrm>
            <a:off x="1620012" y="1486780"/>
            <a:ext cx="5544017" cy="5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200" b="1" u="sng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Α/θμια</a:t>
            </a:r>
            <a:endParaRPr b="0" u="none"/>
          </a:p>
          <a:p>
            <a:pPr defTabSz="457200">
              <a:defRPr sz="22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u="none">
                <a:solidFill>
                  <a:srgbClr val="222222"/>
                </a:solidFill>
              </a:rPr>
              <a:t>Πέτρος Κλιάπης</a:t>
            </a:r>
            <a:r>
              <a:rPr u="none">
                <a:solidFill>
                  <a:srgbClr val="222222"/>
                </a:solidFill>
              </a:rPr>
              <a:t> </a:t>
            </a:r>
          </a:p>
          <a:p>
            <a:pPr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                              </a:t>
            </a:r>
          </a:p>
          <a:p>
            <a:pPr defTabSz="457200">
              <a:defRPr sz="22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u="none">
                <a:solidFill>
                  <a:srgbClr val="222222"/>
                </a:solidFill>
              </a:rPr>
              <a:t>Ακριτίδης Νίκος</a:t>
            </a:r>
            <a:endParaRPr u="none">
              <a:solidFill>
                <a:srgbClr val="222222"/>
              </a:solidFill>
            </a:endParaRPr>
          </a:p>
          <a:p>
            <a:pPr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                              </a:t>
            </a:r>
          </a:p>
          <a:p>
            <a:pPr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Τοκμακίδου Ελπίδα</a:t>
            </a:r>
            <a:r>
              <a:t> </a:t>
            </a:r>
          </a:p>
          <a:p>
            <a:pPr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                              </a:t>
            </a:r>
          </a:p>
          <a:p>
            <a:pPr defTabSz="457200">
              <a:defRPr sz="2200" b="1" u="sng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Β/θμια</a:t>
            </a:r>
            <a:endParaRPr b="0" u="none"/>
          </a:p>
          <a:p>
            <a:pPr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Γούτας Θεόδωρος </a:t>
            </a:r>
          </a:p>
          <a:p>
            <a:pPr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                                </a:t>
            </a:r>
          </a:p>
          <a:p>
            <a:pPr defTabSz="457200">
              <a:defRPr sz="22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u="none">
                <a:solidFill>
                  <a:srgbClr val="222222"/>
                </a:solidFill>
              </a:rPr>
              <a:t>Κουμανάκου Μιράντα</a:t>
            </a:r>
            <a:endParaRPr u="none">
              <a:solidFill>
                <a:srgbClr val="222222"/>
              </a:solidFill>
            </a:endParaRPr>
          </a:p>
          <a:p>
            <a:pPr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                                      </a:t>
            </a:r>
          </a:p>
          <a:p>
            <a:pPr defTabSz="457200">
              <a:defRPr sz="2200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Χρυσανθοπούλου Κωνσταντίνα </a:t>
            </a:r>
            <a:endParaRPr b="0"/>
          </a:p>
          <a:p>
            <a:pPr defTabSz="457200">
              <a:def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                                      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31640" y="0"/>
            <a:ext cx="6804249" cy="6831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Τι δεν είναι το ΣΣΠΘΣ</a:t>
            </a:r>
          </a:p>
        </p:txBody>
      </p:sp>
      <p:sp>
        <p:nvSpPr>
          <p:cNvPr id="272" name="2 - Θέση περιεχομένου"/>
          <p:cNvSpPr txBox="1">
            <a:spLocks noGrp="1"/>
          </p:cNvSpPr>
          <p:nvPr>
            <p:ph type="body" sz="quarter" idx="1"/>
          </p:nvPr>
        </p:nvSpPr>
        <p:spPr>
          <a:xfrm>
            <a:off x="467544" y="1844824"/>
            <a:ext cx="3804638" cy="32088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Δεν</a:t>
            </a:r>
            <a:r>
              <a:rPr sz="2000" dirty="0"/>
              <a:t> </a:t>
            </a:r>
            <a:r>
              <a:rPr sz="2000" dirty="0" err="1"/>
              <a:t>είναι</a:t>
            </a:r>
            <a:r>
              <a:rPr sz="2000" dirty="0"/>
              <a:t> </a:t>
            </a:r>
            <a:r>
              <a:rPr sz="2000" dirty="0" err="1"/>
              <a:t>πρόγραμμα</a:t>
            </a:r>
            <a:r>
              <a:rPr sz="2000" dirty="0"/>
              <a:t> </a:t>
            </a:r>
            <a:r>
              <a:rPr sz="2000" dirty="0" err="1"/>
              <a:t>σχολικών</a:t>
            </a:r>
            <a:r>
              <a:rPr sz="2000" dirty="0"/>
              <a:t> </a:t>
            </a:r>
            <a:r>
              <a:rPr sz="2000" dirty="0" err="1"/>
              <a:t>δραστηριοτήτων</a:t>
            </a:r>
            <a:r>
              <a:rPr sz="2000" dirty="0"/>
              <a:t> ή </a:t>
            </a:r>
            <a:r>
              <a:rPr sz="2000" dirty="0" err="1"/>
              <a:t>εκπαιδευτικός</a:t>
            </a:r>
            <a:r>
              <a:rPr sz="2000" dirty="0"/>
              <a:t> </a:t>
            </a:r>
            <a:r>
              <a:rPr sz="2000" dirty="0" err="1"/>
              <a:t>όμιλος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Δεν</a:t>
            </a:r>
            <a:r>
              <a:rPr sz="2000" dirty="0"/>
              <a:t> </a:t>
            </a:r>
            <a:r>
              <a:rPr sz="2000" dirty="0" err="1"/>
              <a:t>αποτελεί</a:t>
            </a:r>
            <a:r>
              <a:rPr sz="2000" dirty="0"/>
              <a:t> </a:t>
            </a:r>
            <a:r>
              <a:rPr sz="2000" dirty="0" err="1"/>
              <a:t>συγκεκριμένη</a:t>
            </a:r>
            <a:r>
              <a:rPr sz="2000" dirty="0"/>
              <a:t> </a:t>
            </a:r>
            <a:r>
              <a:rPr sz="2000" dirty="0" err="1"/>
              <a:t>δέσμη</a:t>
            </a:r>
            <a:r>
              <a:rPr sz="2000" dirty="0"/>
              <a:t> </a:t>
            </a:r>
            <a:r>
              <a:rPr sz="2000" dirty="0" err="1"/>
              <a:t>εκπαιδευτικών</a:t>
            </a:r>
            <a:r>
              <a:rPr sz="2000" dirty="0"/>
              <a:t> </a:t>
            </a:r>
            <a:r>
              <a:rPr sz="2000" dirty="0" err="1"/>
              <a:t>δραστηριοτήτων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Δεν</a:t>
            </a:r>
            <a:r>
              <a:rPr sz="2000" dirty="0"/>
              <a:t> </a:t>
            </a:r>
            <a:r>
              <a:rPr sz="2000" dirty="0" err="1"/>
              <a:t>είναι</a:t>
            </a:r>
            <a:r>
              <a:rPr sz="2000" dirty="0"/>
              <a:t> </a:t>
            </a:r>
            <a:r>
              <a:rPr sz="2000" dirty="0" err="1"/>
              <a:t>τυποποιημένο</a:t>
            </a:r>
            <a:r>
              <a:rPr sz="2000" dirty="0"/>
              <a:t> </a:t>
            </a:r>
            <a:r>
              <a:rPr sz="2000" dirty="0" err="1"/>
              <a:t>πρόγραμμα</a:t>
            </a:r>
            <a:r>
              <a:rPr sz="2000" dirty="0"/>
              <a:t> </a:t>
            </a:r>
            <a:r>
              <a:rPr sz="2000" dirty="0" err="1"/>
              <a:t>κοινωνικών</a:t>
            </a:r>
            <a:r>
              <a:rPr sz="2000" dirty="0"/>
              <a:t> </a:t>
            </a:r>
            <a:r>
              <a:rPr sz="2000" dirty="0" err="1"/>
              <a:t>δεξιοτήτων</a:t>
            </a:r>
            <a:r>
              <a:rPr sz="2000" dirty="0"/>
              <a:t>.</a:t>
            </a:r>
          </a:p>
        </p:txBody>
      </p:sp>
      <p:pic>
        <p:nvPicPr>
          <p:cNvPr id="273" name="Picture 3" descr="Pictur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317377" y="1187125"/>
            <a:ext cx="5053018" cy="5677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3 - Θέση περιεχομένου" descr="3 - Θέση περιεχομένου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619672" cy="162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1 - Τίτλος"/>
          <p:cNvSpPr txBox="1">
            <a:spLocks noGrp="1"/>
          </p:cNvSpPr>
          <p:nvPr>
            <p:ph type="title"/>
          </p:nvPr>
        </p:nvSpPr>
        <p:spPr>
          <a:xfrm>
            <a:off x="1403647" y="274638"/>
            <a:ext cx="7283154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Στόχοι ΣΣΠΘΣ</a:t>
            </a:r>
          </a:p>
        </p:txBody>
      </p:sp>
      <p:sp>
        <p:nvSpPr>
          <p:cNvPr id="277" name="2 - Θέση περιεχομένου"/>
          <p:cNvSpPr txBox="1">
            <a:spLocks noGrp="1"/>
          </p:cNvSpPr>
          <p:nvPr>
            <p:ph type="body" sz="half" idx="1"/>
          </p:nvPr>
        </p:nvSpPr>
        <p:spPr>
          <a:xfrm>
            <a:off x="971600" y="1628800"/>
            <a:ext cx="7922388" cy="41260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Προώθηση</a:t>
            </a:r>
            <a:r>
              <a:rPr sz="2000" dirty="0"/>
              <a:t> </a:t>
            </a:r>
            <a:r>
              <a:rPr sz="2000" dirty="0" err="1"/>
              <a:t>θετικών</a:t>
            </a:r>
            <a:r>
              <a:rPr sz="2000" dirty="0"/>
              <a:t> </a:t>
            </a:r>
            <a:r>
              <a:rPr sz="2000" dirty="0" err="1"/>
              <a:t>συμπεριφορών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Καλλιέργεια</a:t>
            </a:r>
            <a:r>
              <a:rPr sz="2000" dirty="0"/>
              <a:t> </a:t>
            </a:r>
            <a:r>
              <a:rPr sz="2000" dirty="0" err="1"/>
              <a:t>υγιούς</a:t>
            </a:r>
            <a:r>
              <a:rPr sz="2000" dirty="0"/>
              <a:t>, </a:t>
            </a:r>
            <a:r>
              <a:rPr sz="2000" dirty="0" err="1"/>
              <a:t>φιλικού</a:t>
            </a:r>
            <a:r>
              <a:rPr sz="2000" dirty="0"/>
              <a:t>, </a:t>
            </a:r>
            <a:r>
              <a:rPr sz="2000" dirty="0" err="1"/>
              <a:t>ασφαλούς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θετικού</a:t>
            </a:r>
            <a:r>
              <a:rPr sz="2000" dirty="0"/>
              <a:t> </a:t>
            </a:r>
            <a:r>
              <a:rPr sz="2000" dirty="0" err="1"/>
              <a:t>κλίματος</a:t>
            </a:r>
            <a:r>
              <a:rPr sz="2000" dirty="0"/>
              <a:t> </a:t>
            </a:r>
            <a:r>
              <a:rPr sz="2000" dirty="0" err="1"/>
              <a:t>στο</a:t>
            </a:r>
            <a:r>
              <a:rPr sz="2000" dirty="0"/>
              <a:t> </a:t>
            </a:r>
            <a:r>
              <a:rPr sz="2000" dirty="0" err="1"/>
              <a:t>σχολείο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Βελτίωση</a:t>
            </a:r>
            <a:r>
              <a:rPr sz="2000" dirty="0"/>
              <a:t> </a:t>
            </a:r>
            <a:r>
              <a:rPr sz="2000" dirty="0" err="1"/>
              <a:t>μαθησιακής</a:t>
            </a:r>
            <a:r>
              <a:rPr sz="2000" dirty="0"/>
              <a:t>, </a:t>
            </a:r>
            <a:r>
              <a:rPr sz="2000" dirty="0" err="1"/>
              <a:t>συναισθηματικής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κοινωνικής</a:t>
            </a:r>
            <a:r>
              <a:rPr sz="2000" dirty="0"/>
              <a:t> </a:t>
            </a:r>
            <a:r>
              <a:rPr sz="2000" dirty="0" err="1"/>
              <a:t>επίδοσης</a:t>
            </a:r>
            <a:r>
              <a:rPr sz="2000" dirty="0"/>
              <a:t> </a:t>
            </a:r>
            <a:r>
              <a:rPr sz="2000" dirty="0" err="1"/>
              <a:t>όλων</a:t>
            </a:r>
            <a:r>
              <a:rPr sz="2000" dirty="0"/>
              <a:t> </a:t>
            </a:r>
            <a:r>
              <a:rPr sz="2000" dirty="0" err="1"/>
              <a:t>των</a:t>
            </a:r>
            <a:r>
              <a:rPr sz="2000" dirty="0"/>
              <a:t> </a:t>
            </a:r>
            <a:r>
              <a:rPr sz="2000" dirty="0" err="1"/>
              <a:t>παιδιών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Καλλιέργεια</a:t>
            </a:r>
            <a:r>
              <a:rPr sz="2000" dirty="0"/>
              <a:t> </a:t>
            </a:r>
            <a:r>
              <a:rPr sz="2000" dirty="0" err="1"/>
              <a:t>κοινωνικών</a:t>
            </a:r>
            <a:r>
              <a:rPr sz="2000" dirty="0"/>
              <a:t> </a:t>
            </a:r>
            <a:r>
              <a:rPr sz="2000" dirty="0" err="1"/>
              <a:t>δεξιοτήτων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Χτίσιμο</a:t>
            </a:r>
            <a:r>
              <a:rPr sz="2000" dirty="0"/>
              <a:t> </a:t>
            </a:r>
            <a:r>
              <a:rPr sz="2000" dirty="0" err="1"/>
              <a:t>θετικών</a:t>
            </a:r>
            <a:r>
              <a:rPr sz="2000" dirty="0"/>
              <a:t> </a:t>
            </a:r>
            <a:r>
              <a:rPr sz="2000" dirty="0" err="1"/>
              <a:t>σχέσεων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Ενίσχυση</a:t>
            </a:r>
            <a:r>
              <a:rPr sz="2000" dirty="0"/>
              <a:t> </a:t>
            </a:r>
            <a:r>
              <a:rPr sz="2000" dirty="0" err="1"/>
              <a:t>κινήτρων</a:t>
            </a:r>
            <a:r>
              <a:rPr sz="2000" dirty="0"/>
              <a:t> </a:t>
            </a:r>
            <a:r>
              <a:rPr sz="2000" dirty="0" err="1"/>
              <a:t>μάθησης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Πρόληψη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έγκαιρη</a:t>
            </a:r>
            <a:r>
              <a:rPr sz="2000" dirty="0"/>
              <a:t> </a:t>
            </a:r>
            <a:r>
              <a:rPr sz="2000" dirty="0" err="1"/>
              <a:t>διαχείριση</a:t>
            </a:r>
            <a:r>
              <a:rPr sz="2000" dirty="0"/>
              <a:t> </a:t>
            </a:r>
            <a:r>
              <a:rPr sz="2000" dirty="0" err="1"/>
              <a:t>ανεπιθύμητων</a:t>
            </a:r>
            <a:r>
              <a:rPr sz="2000" dirty="0"/>
              <a:t> </a:t>
            </a:r>
            <a:r>
              <a:rPr sz="2000" dirty="0" err="1"/>
              <a:t>συμπεριφορών</a:t>
            </a:r>
            <a:r>
              <a:rPr sz="2000" dirty="0"/>
              <a:t>.</a:t>
            </a:r>
          </a:p>
          <a:p>
            <a:pPr marL="283509" indent="-283509" defTabSz="378012">
              <a:spcBef>
                <a:spcPts val="800"/>
              </a:spcBef>
              <a:buClr>
                <a:srgbClr val="90C226"/>
              </a:buClr>
              <a:buSzPct val="80000"/>
              <a:buFontTx/>
              <a:buChar char=""/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 err="1"/>
              <a:t>Συνεργασία</a:t>
            </a:r>
            <a:r>
              <a:rPr sz="2000" dirty="0"/>
              <a:t> </a:t>
            </a:r>
            <a:r>
              <a:rPr sz="2000" dirty="0" err="1"/>
              <a:t>και</a:t>
            </a:r>
            <a:r>
              <a:rPr sz="2000" dirty="0"/>
              <a:t> </a:t>
            </a:r>
            <a:r>
              <a:rPr sz="2000" dirty="0" err="1"/>
              <a:t>συλλογική</a:t>
            </a:r>
            <a:r>
              <a:rPr sz="2000" dirty="0"/>
              <a:t> </a:t>
            </a:r>
            <a:r>
              <a:rPr sz="2000" dirty="0" err="1"/>
              <a:t>προσπάθεια</a:t>
            </a:r>
            <a:r>
              <a:rPr sz="2000" dirty="0"/>
              <a:t> </a:t>
            </a:r>
            <a:r>
              <a:rPr sz="2000" dirty="0" err="1"/>
              <a:t>από</a:t>
            </a:r>
            <a:r>
              <a:rPr sz="2000" dirty="0"/>
              <a:t> </a:t>
            </a:r>
            <a:r>
              <a:rPr sz="2000" dirty="0" err="1"/>
              <a:t>όλους</a:t>
            </a:r>
            <a:r>
              <a:rPr sz="2000" dirty="0"/>
              <a:t>/</a:t>
            </a:r>
            <a:r>
              <a:rPr sz="2000" dirty="0" err="1"/>
              <a:t>ες</a:t>
            </a:r>
            <a:r>
              <a:rPr sz="2000" dirty="0"/>
              <a:t>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Θέμα του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Θέμα του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Θέμα του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2892</Words>
  <Application>Microsoft Office PowerPoint</Application>
  <PresentationFormat>Προβολή στην οθόνη (4:3)</PresentationFormat>
  <Paragraphs>442</Paragraphs>
  <Slides>75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75</vt:i4>
      </vt:variant>
    </vt:vector>
  </HeadingPairs>
  <TitlesOfParts>
    <vt:vector size="76" baseType="lpstr">
      <vt:lpstr>Θέμα του Office</vt:lpstr>
      <vt:lpstr>Σχολικό Σύστημα Προώθησης Θετικής Συμπεριφοράς</vt:lpstr>
      <vt:lpstr>Γιατί ΣΣΠΘΣ;</vt:lpstr>
      <vt:lpstr>Γιατί ΣΣΠΘΣ;</vt:lpstr>
      <vt:lpstr>Διαφάνεια 4</vt:lpstr>
      <vt:lpstr>Τι είναι το ΣΣΠΘΣ</vt:lpstr>
      <vt:lpstr>Τι είναι το ΣΣΠΘΣ</vt:lpstr>
      <vt:lpstr>Τι είναι το ΣΣΠΘΣ</vt:lpstr>
      <vt:lpstr>Τι δεν είναι το ΣΣΠΘΣ</vt:lpstr>
      <vt:lpstr>Στόχοι ΣΣΠΘΣ</vt:lpstr>
      <vt:lpstr>Οφέλη προγράμματος στην Ελλάδα</vt:lpstr>
      <vt:lpstr>Οφέλη από την εφαρμογή του ΣΣΠΘΣ</vt:lpstr>
      <vt:lpstr>Διαφάνεια 12</vt:lpstr>
      <vt:lpstr>Βραχυπρόθεσμα οφέλη</vt:lpstr>
      <vt:lpstr>Μακροπρόθεσμα* Οφέλη1</vt:lpstr>
      <vt:lpstr>Μακροπρόθεσμα Οφέλη2</vt:lpstr>
      <vt:lpstr>Οργάνωση του ΣΣΠΘΣ</vt:lpstr>
      <vt:lpstr>Οργάνωση του ΣΣΠΘΣ</vt:lpstr>
      <vt:lpstr>Οργάνωση του ΣΣΠΘΣ</vt:lpstr>
      <vt:lpstr>Οργάνωση του ΣΣΠΘΣ</vt:lpstr>
      <vt:lpstr>Διαφάνεια 20</vt:lpstr>
      <vt:lpstr>Διαφάνεια 21</vt:lpstr>
      <vt:lpstr>Καθορισμός κοινού οράματος, κοινών αξιών &amp; συμπεριφορών</vt:lpstr>
      <vt:lpstr>Αξίες &amp; αναμενόμενες συμπεριφορές</vt:lpstr>
      <vt:lpstr>Αξίες &amp; αναμενόμενες συμπεριφορές</vt:lpstr>
      <vt:lpstr>Αξίες &amp; αναμενόμενες συμπεριφορές</vt:lpstr>
      <vt:lpstr>Οι αναμενόμενες συμπεριφορές: </vt:lpstr>
      <vt:lpstr>Αξίες, Συμπεριφορές και διαδικασίες</vt:lpstr>
      <vt:lpstr>Διαφάνεια 28</vt:lpstr>
      <vt:lpstr>Υλοποίηση του ΣΣΠΘΣ (Δημοτ.)</vt:lpstr>
      <vt:lpstr>Ενέργειες εκπαιδευτικού πριν τη διδασκαλία συμπεριφορών </vt:lpstr>
      <vt:lpstr>Υλοποίηση στην τάξη (Δημοτ.)</vt:lpstr>
      <vt:lpstr>ενέργειες εκπαιδευτικού: διδασκαλία συμπεριφορών </vt:lpstr>
      <vt:lpstr> Σύνδεση: αξίας-συμπεριφοράς-ρουτίνας</vt:lpstr>
      <vt:lpstr>Πώς διδάσκουμε την αποδεκτή συμπεριφορά;</vt:lpstr>
      <vt:lpstr>Διαφάνεια 35</vt:lpstr>
      <vt:lpstr>Πίνακες βημάτων εφαρμογής κοινωνικών συμπεριφορών</vt:lpstr>
      <vt:lpstr>Διαφάνεια 37</vt:lpstr>
      <vt:lpstr>ΠΑΡΑΔΕΙΓΜΑ: Αξία = Σεβασμός Συμπεριφορά: Κάνω ησυχία στο μάθημα Ρουτίνα: χρήση σήματος προσοχής</vt:lpstr>
      <vt:lpstr>Διαφάνεια 39</vt:lpstr>
      <vt:lpstr>Διαφάνεια 40</vt:lpstr>
      <vt:lpstr>Διαφάνεια 41</vt:lpstr>
      <vt:lpstr>Διαφάνεια 42</vt:lpstr>
      <vt:lpstr>Διαφάνεια 43</vt:lpstr>
      <vt:lpstr>Παραδείγματα κουπονιών   </vt:lpstr>
      <vt:lpstr>Παραδείγματα πινάκων κουπονιών</vt:lpstr>
      <vt:lpstr>Τρόπος καταγραφής επιβράβευσης Προ.Θε.Συ.</vt:lpstr>
      <vt:lpstr>Τρόπος καταγραφής επιβράβευσης Προ.Θε.Συ. </vt:lpstr>
      <vt:lpstr>Τρόπος καταγραφής επιβράβευσης Προ.Θε.Συ. </vt:lpstr>
      <vt:lpstr>Τρόπος καταγραφής επιβράβευσης ΠροΘεΣυ</vt:lpstr>
      <vt:lpstr>Διαφάνεια 50</vt:lpstr>
      <vt:lpstr>Ο ρόλος των εκπαιδευτικών  (υποχρεώσεις – φόρτος εργασίας) </vt:lpstr>
      <vt:lpstr>Διαφάνεια 52</vt:lpstr>
      <vt:lpstr>Διαφάνεια 53</vt:lpstr>
      <vt:lpstr>Συμβολή των εκπαιδευτικών στο ΣΣΠΘΣ</vt:lpstr>
      <vt:lpstr>Διαθέσιμο υλικό για το ΣΣΠΘΣ - ιστοσελίδες υποστήριξης </vt:lpstr>
      <vt:lpstr>Διαθέσιμο υλικό για το ΣΣΠΘΣ - ιστοσελίδες υποστήριξης 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Συχνά ανακύπτουσες ερωτήσεις</vt:lpstr>
      <vt:lpstr>Συχνά ανακύπτουσες ερωτήσεις</vt:lpstr>
      <vt:lpstr>Συχνά ανακύπτουσες ερωτήσεις</vt:lpstr>
      <vt:lpstr>Συχνά ανακύπτουσες ερωτήσεις</vt:lpstr>
      <vt:lpstr>Συχνά ανακύπτουσες ερωτήσεις</vt:lpstr>
      <vt:lpstr>Δεσμεύσεις</vt:lpstr>
      <vt:lpstr>Δεσμεύσεις</vt:lpstr>
      <vt:lpstr>Δεσμεύσεις</vt:lpstr>
      <vt:lpstr>Δεσμεύσεις</vt:lpstr>
      <vt:lpstr>Δεσμεύσεις 2ου έτους</vt:lpstr>
      <vt:lpstr> Επικοινωνία, υποστήριξη παρέμβασης ΣΣΠΘΣ</vt:lpstr>
      <vt:lpstr> Επικοινωνία, υποστήριξη παρέμβασης ΣΣΠΘΣ</vt:lpstr>
      <vt:lpstr>Διαφάνεια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Σχολικό Σύστημα Προώθησης Θετικής Συμπεριφοράς</dc:title>
  <cp:lastModifiedBy>Administrator</cp:lastModifiedBy>
  <cp:revision>2</cp:revision>
  <dcterms:modified xsi:type="dcterms:W3CDTF">2023-10-11T07:29:59Z</dcterms:modified>
</cp:coreProperties>
</file>