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1"/>
  </p:sldMasterIdLst>
  <p:notesMasterIdLst>
    <p:notesMasterId r:id="rId38"/>
  </p:notesMasterIdLst>
  <p:handoutMasterIdLst>
    <p:handoutMasterId r:id="rId39"/>
  </p:handoutMasterIdLst>
  <p:sldIdLst>
    <p:sldId id="256" r:id="rId2"/>
    <p:sldId id="401" r:id="rId3"/>
    <p:sldId id="402" r:id="rId4"/>
    <p:sldId id="404" r:id="rId5"/>
    <p:sldId id="410" r:id="rId6"/>
    <p:sldId id="411" r:id="rId7"/>
    <p:sldId id="406" r:id="rId8"/>
    <p:sldId id="409" r:id="rId9"/>
    <p:sldId id="408" r:id="rId10"/>
    <p:sldId id="422" r:id="rId11"/>
    <p:sldId id="423" r:id="rId12"/>
    <p:sldId id="403" r:id="rId13"/>
    <p:sldId id="412" r:id="rId14"/>
    <p:sldId id="413" r:id="rId15"/>
    <p:sldId id="414" r:id="rId16"/>
    <p:sldId id="415" r:id="rId17"/>
    <p:sldId id="420" r:id="rId18"/>
    <p:sldId id="416" r:id="rId19"/>
    <p:sldId id="417" r:id="rId20"/>
    <p:sldId id="431" r:id="rId21"/>
    <p:sldId id="432" r:id="rId22"/>
    <p:sldId id="434" r:id="rId23"/>
    <p:sldId id="433" r:id="rId24"/>
    <p:sldId id="435" r:id="rId25"/>
    <p:sldId id="436" r:id="rId26"/>
    <p:sldId id="437" r:id="rId27"/>
    <p:sldId id="418" r:id="rId28"/>
    <p:sldId id="421" r:id="rId29"/>
    <p:sldId id="425" r:id="rId30"/>
    <p:sldId id="424" r:id="rId31"/>
    <p:sldId id="419" r:id="rId32"/>
    <p:sldId id="426" r:id="rId33"/>
    <p:sldId id="427" r:id="rId34"/>
    <p:sldId id="428" r:id="rId35"/>
    <p:sldId id="429" r:id="rId36"/>
    <p:sldId id="430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FF"/>
    <a:srgbClr val="9900FF"/>
    <a:srgbClr val="9933FF"/>
    <a:srgbClr val="9900CC"/>
    <a:srgbClr val="CC00FF"/>
    <a:srgbClr val="FFFF66"/>
    <a:srgbClr val="FFCC00"/>
    <a:srgbClr val="00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9810" autoAdjust="0"/>
    <p:restoredTop sz="94688" autoAdjust="0"/>
  </p:normalViewPr>
  <p:slideViewPr>
    <p:cSldViewPr>
      <p:cViewPr>
        <p:scale>
          <a:sx n="100" d="100"/>
          <a:sy n="100" d="100"/>
        </p:scale>
        <p:origin x="-702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notesViewPr>
    <p:cSldViewPr>
      <p:cViewPr varScale="1">
        <p:scale>
          <a:sx n="82" d="100"/>
          <a:sy n="82" d="100"/>
        </p:scale>
        <p:origin x="-201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19652420-C068-4ADE-9B06-CEF4130DC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2E1CC443-0B8F-48C7-882F-C58B7748A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1447800"/>
            <a:ext cx="7848600" cy="1295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048000"/>
            <a:ext cx="8077200" cy="6350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 smtClean="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 smtClean="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latin typeface="Trebuchet MS" pitchFamily="34" charset="0"/>
              </a:defRPr>
            </a:lvl1pPr>
          </a:lstStyle>
          <a:p>
            <a:pPr>
              <a:defRPr/>
            </a:pPr>
            <a:fld id="{DC517EFC-E69B-4CEF-AB78-247EC60AF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BC628-83D4-413A-AD5F-BCC76320D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2019300" cy="57150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5905500" cy="57150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D490E-B461-485D-A737-1A26DFF55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CCE3D-DB5D-4D4B-81F4-82A3F2D70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05634-8DB2-4ADC-8B0E-5C4B9CDB5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69DA1-6B14-4811-B2C4-5B1ECC982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FD401-4287-4419-A912-85843B01A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6A3BD-B367-4103-AAF9-87EB43C8E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E7357-D4C8-4492-8AEC-0EFFECEF6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226D1-5A17-49DE-8D14-A030C3785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9F2C9-F374-497F-A615-B87E26AF1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07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bullet text</a:t>
            </a:r>
          </a:p>
          <a:p>
            <a:pPr lvl="2"/>
            <a:r>
              <a:rPr lang="en-US" dirty="0" smtClean="0"/>
              <a:t>Third level bullet text</a:t>
            </a:r>
          </a:p>
          <a:p>
            <a:pPr lvl="3"/>
            <a:r>
              <a:rPr lang="en-US" dirty="0" smtClean="0"/>
              <a:t> Fourth level bullet text</a:t>
            </a:r>
          </a:p>
          <a:p>
            <a:pPr lvl="4"/>
            <a:r>
              <a:rPr lang="en-US" dirty="0" smtClean="0"/>
              <a:t>Fifth level bullet text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077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  <a:endParaRPr lang="en-US" dirty="0" smtClean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smtClean="0">
                <a:latin typeface="Arial" charset="0"/>
              </a:defRPr>
            </a:lvl1pPr>
          </a:lstStyle>
          <a:p>
            <a:pPr>
              <a:defRPr/>
            </a:pPr>
            <a:fld id="{CCC5625B-E2DA-44D7-A1FC-84EB77A2B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284C6A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2800">
          <a:solidFill>
            <a:srgbClr val="284C6A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rebuchet MS" pitchFamily="34" charset="0"/>
        <a:buChar char="−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rebuchet MS" pitchFamily="34" charset="0"/>
        <a:buChar char="−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file:///E:\Documents\1SWPBS\21-22\&#917;&#928;&#921;&#924;&#927;&#929;&#934;&#937;&#931;&#919;%20&#928;&#916;&#917;\VIDEO%203%20%20INTRO%20&#928;&#929;&#927;&#920;&#917;&#931;&#933;%20&#917;&#926;%20&#913;&#928;&#927;&#931;&#932;&#913;&#931;&#917;&#937;&#931;.mp4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E:\Documents\1SWPBS\21-22\&#917;&#928;&#921;&#924;&#927;&#929;&#934;&#937;&#931;&#919;%20&#928;&#916;&#917;\&#922;&#913;&#929;&#932;&#917;&#923;&#913;&#922;&#921;%20&#916;&#921;&#928;&#923;&#927;%20%208%2012.jpg" TargetMode="External"/><Relationship Id="rId4" Type="http://schemas.openxmlformats.org/officeDocument/2006/relationships/hyperlink" Target="file:///E:\Documents\1SWPBS\21-22\&#917;&#928;&#921;&#924;&#927;&#929;&#934;&#937;&#931;&#919;%20&#928;&#916;&#917;\&#922;&#927;&#924;&#921;&#922;%20&#916;&#931;%20&#913;&#916;&#917;&#925;&#916;&#929;&#927;&#933;_compressed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file:///E:\Documents\1SWPBS\21-22\&#917;&#928;&#921;&#924;&#927;&#929;&#934;&#937;&#931;&#919;%20&#928;&#916;&#917;\&#927;&#929;&#913;&#924;&#913;%20&#923;&#927;&#915;.wmv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E:\Documents\1SWPBS\21-22\&#917;&#928;&#921;&#924;&#927;&#929;&#934;&#937;&#931;&#919;%20&#928;&#916;&#917;\&#916;&#931;%20&#923;&#927;&#915;.pdf" TargetMode="External"/><Relationship Id="rId4" Type="http://schemas.openxmlformats.org/officeDocument/2006/relationships/hyperlink" Target="file:///E:\Documents\1SWPBS\21-22\&#917;&#928;&#921;&#924;&#927;&#929;&#934;&#937;&#931;&#919;%20&#928;&#916;&#917;\&#913;&#923;&#923;&#919;&#923;&#917;&#915;&#915;&#933;&#919;%20&#923;&#927;&#915;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3568" y="1052736"/>
            <a:ext cx="7920880" cy="3672408"/>
          </a:xfrm>
        </p:spPr>
        <p:txBody>
          <a:bodyPr/>
          <a:lstStyle/>
          <a:p>
            <a:r>
              <a:rPr lang="el-GR" sz="5400" dirty="0" smtClean="0"/>
              <a:t>Εκπαιδευτικό υλικό δράσεων ΣΣΠΘΕΣ-παραδείγματα εφαρμογής</a:t>
            </a:r>
            <a:endParaRPr lang="en-US" sz="6600" b="0" dirty="0" smtClean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716016" y="5013176"/>
            <a:ext cx="4044380" cy="1368772"/>
          </a:xfrm>
        </p:spPr>
        <p:txBody>
          <a:bodyPr/>
          <a:lstStyle/>
          <a:p>
            <a:pPr eaLnBrk="1" hangingPunct="1"/>
            <a:r>
              <a:rPr lang="el-GR" sz="2000" dirty="0" smtClean="0"/>
              <a:t>Πέτρος </a:t>
            </a:r>
            <a:r>
              <a:rPr lang="el-GR" sz="2000" dirty="0" smtClean="0"/>
              <a:t>Κλιάπης</a:t>
            </a:r>
          </a:p>
          <a:p>
            <a:pPr eaLnBrk="1" hangingPunct="1"/>
            <a:r>
              <a:rPr lang="el-GR" sz="2000" dirty="0" smtClean="0"/>
              <a:t>Ιωάννης Τρικκαλιώτης</a:t>
            </a:r>
            <a:endParaRPr lang="el-GR" sz="2000" dirty="0" smtClean="0"/>
          </a:p>
          <a:p>
            <a:pPr eaLnBrk="1" hangingPunct="1"/>
            <a:r>
              <a:rPr lang="el-GR" sz="2000" dirty="0" smtClean="0"/>
              <a:t>Οκτώβρης 2022</a:t>
            </a:r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4039" y="1"/>
            <a:ext cx="4836194" cy="684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Β. Υλικό σε ψηφιακή μορφή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sz="4000" b="1" dirty="0" smtClean="0"/>
              <a:t>Η ιστοσελίδα του προγράμματος</a:t>
            </a:r>
          </a:p>
          <a:p>
            <a:pPr>
              <a:buNone/>
            </a:pPr>
            <a:r>
              <a:rPr lang="en-US" sz="5400" b="1" dirty="0" smtClean="0">
                <a:solidFill>
                  <a:srgbClr val="0000FF"/>
                </a:solidFill>
              </a:rPr>
              <a:t>https://pbiseurope.org</a:t>
            </a:r>
            <a:endParaRPr lang="el-GR" sz="5400" b="1" dirty="0">
              <a:solidFill>
                <a:srgbClr val="0000FF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PBIS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829" y="0"/>
            <a:ext cx="9180830" cy="6858000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5 - Στρογγυλεμένο ορθογώνιο"/>
          <p:cNvSpPr/>
          <p:nvPr/>
        </p:nvSpPr>
        <p:spPr>
          <a:xfrm>
            <a:off x="6876256" y="980728"/>
            <a:ext cx="1008112" cy="288032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0055" r="1666" b="43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4716016" y="260648"/>
            <a:ext cx="864096" cy="288032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Εγγραφή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0958"/>
            <a:ext cx="9144001" cy="6797042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6 - Εικόνα" descr="Λογαριασμό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7 - Στρογγυλεμένο ορθογώνιο"/>
          <p:cNvSpPr/>
          <p:nvPr/>
        </p:nvSpPr>
        <p:spPr>
          <a:xfrm>
            <a:off x="1043608" y="5949280"/>
            <a:ext cx="5328592" cy="90872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0055" r="3438" b="8735"/>
          <a:stretch>
            <a:fillRect/>
          </a:stretch>
        </p:blipFill>
        <p:spPr bwMode="auto">
          <a:xfrm>
            <a:off x="0" y="0"/>
            <a:ext cx="9144000" cy="713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063" t="9873" r="11707" b="123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1691680" y="4653136"/>
            <a:ext cx="1728192" cy="1728192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016" t="10793" r="6391" b="21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3347864" y="5013176"/>
            <a:ext cx="2232248" cy="165618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t="14844" r="58269" b="9395"/>
          <a:stretch>
            <a:fillRect/>
          </a:stretch>
        </p:blipFill>
        <p:spPr bwMode="auto">
          <a:xfrm>
            <a:off x="-1524000" y="0"/>
            <a:ext cx="5087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 t="22403" r="54231" b="11434"/>
          <a:stretch>
            <a:fillRect/>
          </a:stretch>
        </p:blipFill>
        <p:spPr bwMode="auto">
          <a:xfrm>
            <a:off x="3563888" y="0"/>
            <a:ext cx="5580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63272" cy="914400"/>
          </a:xfrm>
        </p:spPr>
        <p:txBody>
          <a:bodyPr/>
          <a:lstStyle/>
          <a:p>
            <a:r>
              <a:rPr lang="el-GR" sz="3600" dirty="0" smtClean="0"/>
              <a:t>Κατηγορίες υλικού (έντυπου - ψηφιακού)</a:t>
            </a:r>
            <a:endParaRPr lang="el-GR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905000"/>
            <a:ext cx="8291264" cy="4495800"/>
          </a:xfrm>
        </p:spPr>
        <p:txBody>
          <a:bodyPr/>
          <a:lstStyle/>
          <a:p>
            <a:r>
              <a:rPr lang="el-GR" dirty="0" smtClean="0"/>
              <a:t>Τα </a:t>
            </a:r>
            <a:r>
              <a:rPr lang="el-GR" dirty="0" smtClean="0"/>
              <a:t>σχολεία </a:t>
            </a:r>
            <a:r>
              <a:rPr lang="el-GR" dirty="0" smtClean="0"/>
              <a:t>που συμμετείχαν στο πρόγραμμα παρήγαγαν υλικό για:</a:t>
            </a:r>
          </a:p>
          <a:p>
            <a:r>
              <a:rPr lang="el-GR" b="1" dirty="0" smtClean="0"/>
              <a:t>το σχεδιασμό </a:t>
            </a:r>
            <a:r>
              <a:rPr lang="el-GR" dirty="0" smtClean="0"/>
              <a:t>(Όραμα- </a:t>
            </a:r>
            <a:r>
              <a:rPr lang="el-GR" dirty="0" smtClean="0"/>
              <a:t>Αξίες)</a:t>
            </a:r>
            <a:endParaRPr lang="el-GR" dirty="0" smtClean="0"/>
          </a:p>
          <a:p>
            <a:r>
              <a:rPr lang="el-GR" b="1" dirty="0" smtClean="0"/>
              <a:t>την εφαρμογή </a:t>
            </a:r>
            <a:r>
              <a:rPr lang="el-GR" dirty="0" smtClean="0"/>
              <a:t>(Σχέδια μαθημάτων)</a:t>
            </a:r>
          </a:p>
          <a:p>
            <a:r>
              <a:rPr lang="el-GR" b="1" dirty="0" smtClean="0"/>
              <a:t>την ενίσχυση/επιβράβευση</a:t>
            </a:r>
            <a:r>
              <a:rPr lang="el-GR" dirty="0" smtClean="0"/>
              <a:t> καλών συμπεριφορών (Πίνακες, καρτέλες κ.λπ.)</a:t>
            </a:r>
          </a:p>
          <a:p>
            <a:r>
              <a:rPr lang="el-GR" b="1" dirty="0" smtClean="0"/>
              <a:t>τη διάχυση </a:t>
            </a:r>
            <a:r>
              <a:rPr lang="el-GR" dirty="0" smtClean="0"/>
              <a:t>(</a:t>
            </a:r>
            <a:r>
              <a:rPr lang="en-US" dirty="0" smtClean="0"/>
              <a:t>Banners – </a:t>
            </a:r>
            <a:r>
              <a:rPr lang="el-GR" dirty="0" smtClean="0"/>
              <a:t>Αφίσες – βίντεο)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t="8859" r="25000" b="20828"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467544" y="3645024"/>
            <a:ext cx="1584176" cy="36004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t="15223" r="25000" b="144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t="8859" r="25000" b="20828"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539552" y="4797152"/>
            <a:ext cx="1584176" cy="36004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t="10055" r="35332" b="33098"/>
          <a:stretch>
            <a:fillRect/>
          </a:stretch>
        </p:blipFill>
        <p:spPr bwMode="auto">
          <a:xfrm>
            <a:off x="-32555" y="0"/>
            <a:ext cx="91765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t="8859" r="25000" b="20828"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539552" y="5445224"/>
            <a:ext cx="4176464" cy="43204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t="21867" r="25000" b="78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t="14844" r="58269" b="9395"/>
          <a:stretch>
            <a:fillRect/>
          </a:stretch>
        </p:blipFill>
        <p:spPr bwMode="auto">
          <a:xfrm>
            <a:off x="-1524000" y="0"/>
            <a:ext cx="5087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 t="22403" r="54231" b="11434"/>
          <a:stretch>
            <a:fillRect/>
          </a:stretch>
        </p:blipFill>
        <p:spPr bwMode="auto">
          <a:xfrm>
            <a:off x="3563888" y="0"/>
            <a:ext cx="5580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Στρογγυλεμένο ορθογώνιο"/>
          <p:cNvSpPr/>
          <p:nvPr/>
        </p:nvSpPr>
        <p:spPr>
          <a:xfrm>
            <a:off x="-972616" y="3933056"/>
            <a:ext cx="1224136" cy="43204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17437" r="25000" b="12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17437" r="25000" b="12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Δεξιό βέλος">
            <a:hlinkClick r:id="rId3" action="ppaction://hlinkfile"/>
          </p:cNvPr>
          <p:cNvSpPr/>
          <p:nvPr/>
        </p:nvSpPr>
        <p:spPr>
          <a:xfrm>
            <a:off x="3923928" y="1700808"/>
            <a:ext cx="216024" cy="144016"/>
          </a:xfrm>
          <a:prstGeom prst="right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Δεξιό βέλος">
            <a:hlinkClick r:id="rId4" action="ppaction://hlinkfile"/>
          </p:cNvPr>
          <p:cNvSpPr/>
          <p:nvPr/>
        </p:nvSpPr>
        <p:spPr>
          <a:xfrm>
            <a:off x="5004048" y="6165304"/>
            <a:ext cx="216024" cy="144016"/>
          </a:xfrm>
          <a:prstGeom prst="right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Δεξιό βέλος">
            <a:hlinkClick r:id="rId5" action="ppaction://hlinkfile"/>
          </p:cNvPr>
          <p:cNvSpPr/>
          <p:nvPr/>
        </p:nvSpPr>
        <p:spPr>
          <a:xfrm>
            <a:off x="2699792" y="2852936"/>
            <a:ext cx="216024" cy="72008"/>
          </a:xfrm>
          <a:prstGeom prst="right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t="17438" r="32969" b="296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Δεξιό βέλος">
            <a:hlinkClick r:id="rId3" action="ppaction://hlinkfile"/>
          </p:cNvPr>
          <p:cNvSpPr/>
          <p:nvPr/>
        </p:nvSpPr>
        <p:spPr>
          <a:xfrm>
            <a:off x="2627784" y="2276872"/>
            <a:ext cx="360040" cy="288032"/>
          </a:xfrm>
          <a:prstGeom prst="right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Δεξιό βέλος">
            <a:hlinkClick r:id="rId4" action="ppaction://hlinkfile"/>
          </p:cNvPr>
          <p:cNvSpPr/>
          <p:nvPr/>
        </p:nvSpPr>
        <p:spPr>
          <a:xfrm>
            <a:off x="2771800" y="4869160"/>
            <a:ext cx="288032" cy="216024"/>
          </a:xfrm>
          <a:prstGeom prst="right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Δεξιό βέλος">
            <a:hlinkClick r:id="rId5" action="ppaction://hlinkfile"/>
          </p:cNvPr>
          <p:cNvSpPr/>
          <p:nvPr/>
        </p:nvSpPr>
        <p:spPr>
          <a:xfrm>
            <a:off x="2123728" y="5301208"/>
            <a:ext cx="288032" cy="144016"/>
          </a:xfrm>
          <a:prstGeom prst="right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Α. Υλικό σε έντυπη μορφή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6 - Εικόνα" descr="IMG_20210604_111313549.jpg"/>
          <p:cNvPicPr>
            <a:picLocks noChangeAspect="1"/>
          </p:cNvPicPr>
          <p:nvPr/>
        </p:nvPicPr>
        <p:blipFill>
          <a:blip r:embed="rId2" cstate="print"/>
          <a:srcRect l="23039" r="16694"/>
          <a:stretch>
            <a:fillRect/>
          </a:stretch>
        </p:blipFill>
        <p:spPr>
          <a:xfrm rot="5400000">
            <a:off x="1142997" y="-1143000"/>
            <a:ext cx="6858001" cy="9144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Orama 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3129" y="0"/>
            <a:ext cx="9167130" cy="6858000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</a:t>
            </a:r>
            <a:r>
              <a:rPr lang="en-US" dirty="0" smtClean="0"/>
              <a:t>SWPBS </a:t>
            </a:r>
            <a:r>
              <a:rPr lang="el-GR" dirty="0" smtClean="0"/>
              <a:t>ιστοσελίδα της ΠΔΕ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3600" b="1" dirty="0" smtClean="0">
                <a:solidFill>
                  <a:schemeClr val="tx1"/>
                </a:solidFill>
              </a:rPr>
              <a:t>Είσοδος στην κεντρική σελίδα της ΠΔΕ</a:t>
            </a:r>
            <a:endParaRPr lang="en-US" sz="3600" b="1" dirty="0" smtClean="0">
              <a:solidFill>
                <a:schemeClr val="tx1"/>
              </a:solidFill>
            </a:endParaRPr>
          </a:p>
          <a:p>
            <a:r>
              <a:rPr lang="en-US" sz="4800" b="1" dirty="0" smtClean="0">
                <a:solidFill>
                  <a:srgbClr val="0000FF"/>
                </a:solidFill>
              </a:rPr>
              <a:t>https://kmaked.pde.sch.gr</a:t>
            </a:r>
            <a:endParaRPr lang="el-GR" sz="4800" b="1" dirty="0">
              <a:solidFill>
                <a:srgbClr val="0000FF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0922" t="9317" r="12888" b="21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6084168" y="3717032"/>
            <a:ext cx="3059832" cy="295232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0922" t="13008" r="14078" b="166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6444208" y="1268760"/>
            <a:ext cx="1512168" cy="21602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0922" t="10055" r="14078" b="196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0922" t="12270" r="14078" b="174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547664" y="1988840"/>
            <a:ext cx="6480720" cy="2232248"/>
          </a:xfrm>
        </p:spPr>
        <p:txBody>
          <a:bodyPr/>
          <a:lstStyle/>
          <a:p>
            <a:pPr algn="ctr">
              <a:buNone/>
            </a:pPr>
            <a:r>
              <a:rPr lang="el-GR" sz="3600" dirty="0" smtClean="0"/>
              <a:t>Ευχαριστώ για την προσοχή σας</a:t>
            </a:r>
          </a:p>
          <a:p>
            <a:pPr algn="ctr">
              <a:buNone/>
            </a:pPr>
            <a:r>
              <a:rPr lang="en-US" dirty="0" smtClean="0"/>
              <a:t>kliapis@sch.gr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Α. Υλικό σε έντυπη μορφή</a:t>
            </a:r>
            <a:endParaRPr lang="el-GR" dirty="0"/>
          </a:p>
        </p:txBody>
      </p:sp>
      <p:pic>
        <p:nvPicPr>
          <p:cNvPr id="5" name="4 - Θέση περιεχομένου" descr="IMG_20210604_1113336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551" t="19284" r="32704" b="46187"/>
          <a:stretch>
            <a:fillRect/>
          </a:stretch>
        </p:blipFill>
        <p:spPr>
          <a:xfrm>
            <a:off x="12617" y="0"/>
            <a:ext cx="9131383" cy="6858000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5 - TextBox"/>
          <p:cNvSpPr txBox="1"/>
          <p:nvPr/>
        </p:nvSpPr>
        <p:spPr>
          <a:xfrm>
            <a:off x="3203848" y="980728"/>
            <a:ext cx="1992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/>
              <a:t>(όραμα)</a:t>
            </a:r>
            <a:endParaRPr lang="el-GR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ΟΡΑΜΑ-ΜΟΤΤ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0298"/>
            <a:ext cx="9144001" cy="6827702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5 - TextBox"/>
          <p:cNvSpPr txBox="1"/>
          <p:nvPr/>
        </p:nvSpPr>
        <p:spPr>
          <a:xfrm>
            <a:off x="3779912" y="0"/>
            <a:ext cx="1992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rgbClr val="C00000"/>
                </a:solidFill>
              </a:rPr>
              <a:t>(όραμα)</a:t>
            </a:r>
            <a:endParaRPr lang="el-GR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16" y="0"/>
            <a:ext cx="91549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3779912" y="0"/>
            <a:ext cx="1992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rgbClr val="C00000"/>
                </a:solidFill>
              </a:rPr>
              <a:t>(όραμα)</a:t>
            </a:r>
            <a:endParaRPr lang="el-GR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Α. Υλικό σε έντυπη μορφή</a:t>
            </a:r>
            <a:endParaRPr lang="el-GR" dirty="0"/>
          </a:p>
        </p:txBody>
      </p:sp>
      <p:pic>
        <p:nvPicPr>
          <p:cNvPr id="5" name="4 - Θέση περιεχομένου" descr="IMG_20210604_111341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221" t="17882" r="3081" b="2035"/>
          <a:stretch>
            <a:fillRect/>
          </a:stretch>
        </p:blipFill>
        <p:spPr>
          <a:xfrm>
            <a:off x="-24544" y="0"/>
            <a:ext cx="9168544" cy="6858000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6 - Θέση περιεχομένου" descr="A1 OMADIK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7 - TextBox"/>
          <p:cNvSpPr txBox="1"/>
          <p:nvPr/>
        </p:nvSpPr>
        <p:spPr>
          <a:xfrm>
            <a:off x="3203848" y="0"/>
            <a:ext cx="2501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rgbClr val="C00000"/>
                </a:solidFill>
              </a:rPr>
              <a:t>(Κανόνας)</a:t>
            </a:r>
            <a:endParaRPr lang="el-GR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20210209_113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5 - TextBox"/>
          <p:cNvSpPr txBox="1"/>
          <p:nvPr/>
        </p:nvSpPr>
        <p:spPr>
          <a:xfrm>
            <a:off x="1331640" y="116632"/>
            <a:ext cx="5735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rgbClr val="C00000"/>
                </a:solidFill>
              </a:rPr>
              <a:t>(Πίνακας επιβράβευσης)</a:t>
            </a:r>
            <a:endParaRPr lang="el-GR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leconference2a21 Ερμηνεία αποτελεσμάτων">
  <a:themeElements>
    <a:clrScheme name="06256168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06256168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08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C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0625616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625616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25616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25616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25616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25616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25616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Teleconference2a21 Ερμηνεία αποτελεσμάτων</Template>
  <TotalTime>1237</TotalTime>
  <Words>161</Words>
  <Application>Microsoft Office PowerPoint</Application>
  <PresentationFormat>Προβολή στην οθόνη (4:3)</PresentationFormat>
  <Paragraphs>61</Paragraphs>
  <Slides>36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37" baseType="lpstr">
      <vt:lpstr>Teleconference2a21 Ερμηνεία αποτελεσμάτων</vt:lpstr>
      <vt:lpstr>Εκπαιδευτικό υλικό δράσεων ΣΣΠΘΕΣ-παραδείγματα εφαρμογής</vt:lpstr>
      <vt:lpstr>Κατηγορίες υλικού (έντυπου - ψηφιακού)</vt:lpstr>
      <vt:lpstr>Α. Υλικό σε έντυπη μορφή</vt:lpstr>
      <vt:lpstr>Α. Υλικό σε έντυπη μορφή</vt:lpstr>
      <vt:lpstr>Διαφάνεια 5</vt:lpstr>
      <vt:lpstr>Διαφάνεια 6</vt:lpstr>
      <vt:lpstr>Α. Υλικό σε έντυπη μορφή</vt:lpstr>
      <vt:lpstr>Διαφάνεια 8</vt:lpstr>
      <vt:lpstr>Διαφάνεια 9</vt:lpstr>
      <vt:lpstr>Διαφάνεια 10</vt:lpstr>
      <vt:lpstr>Διαφάνεια 11</vt:lpstr>
      <vt:lpstr>Β. Υλικό σε ψηφιακή μορφή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Η SWPBS ιστοσελίδα της ΠΔΕ </vt:lpstr>
      <vt:lpstr>Διαφάνεια 32</vt:lpstr>
      <vt:lpstr>Διαφάνεια 33</vt:lpstr>
      <vt:lpstr>Διαφάνεια 34</vt:lpstr>
      <vt:lpstr>Διαφάνεια 35</vt:lpstr>
      <vt:lpstr>Διαφάνεια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Εκπαιδευτικό υλικό δράσεων ΣΣΠΘΕΣ-παραδείγματα εφαρμογής</dc:title>
  <dc:creator>Administrator</dc:creator>
  <cp:lastModifiedBy>Administrator</cp:lastModifiedBy>
  <cp:revision>15</cp:revision>
  <cp:lastPrinted>1601-01-01T00:00:00Z</cp:lastPrinted>
  <dcterms:created xsi:type="dcterms:W3CDTF">2021-12-07T20:34:51Z</dcterms:created>
  <dcterms:modified xsi:type="dcterms:W3CDTF">2022-10-12T15:30:55Z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TC062561681033</vt:lpwstr>
  </property>
</Properties>
</file>