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00" r:id="rId4"/>
    <p:sldId id="301" r:id="rId5"/>
    <p:sldId id="298" r:id="rId6"/>
    <p:sldId id="262" r:id="rId7"/>
    <p:sldId id="303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78" r:id="rId16"/>
    <p:sldId id="380" r:id="rId17"/>
    <p:sldId id="320" r:id="rId18"/>
    <p:sldId id="371" r:id="rId19"/>
    <p:sldId id="372" r:id="rId20"/>
    <p:sldId id="373" r:id="rId21"/>
    <p:sldId id="321" r:id="rId22"/>
    <p:sldId id="323" r:id="rId23"/>
    <p:sldId id="375" r:id="rId24"/>
    <p:sldId id="374" r:id="rId25"/>
    <p:sldId id="376" r:id="rId26"/>
    <p:sldId id="381" r:id="rId27"/>
    <p:sldId id="377" r:id="rId28"/>
    <p:sldId id="324" r:id="rId29"/>
    <p:sldId id="325" r:id="rId30"/>
    <p:sldId id="328" r:id="rId31"/>
    <p:sldId id="327" r:id="rId32"/>
    <p:sldId id="333" r:id="rId33"/>
    <p:sldId id="382" r:id="rId34"/>
    <p:sldId id="330" r:id="rId35"/>
    <p:sldId id="334" r:id="rId36"/>
    <p:sldId id="326" r:id="rId37"/>
    <p:sldId id="335" r:id="rId38"/>
    <p:sldId id="336" r:id="rId39"/>
    <p:sldId id="370" r:id="rId40"/>
    <p:sldId id="332" r:id="rId41"/>
    <p:sldId id="337" r:id="rId42"/>
    <p:sldId id="338" r:id="rId43"/>
    <p:sldId id="339" r:id="rId44"/>
    <p:sldId id="340" r:id="rId45"/>
    <p:sldId id="341" r:id="rId46"/>
    <p:sldId id="369" r:id="rId47"/>
    <p:sldId id="353" r:id="rId48"/>
    <p:sldId id="270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66FF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90" d="100"/>
          <a:sy n="90" d="100"/>
        </p:scale>
        <p:origin x="-94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914;&#953;&#946;&#955;&#943;&#959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Γ΄Τάξη</a:t>
            </a:r>
            <a:r>
              <a:rPr lang="el-GR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15ου Δημοτικού Σχολείου</a:t>
            </a:r>
            <a:endParaRPr lang="el-GR"/>
          </a:p>
        </c:rich>
      </c:tx>
      <c:layout/>
      <c:spPr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2η Ιανουαρίου</c:v>
                </c:pt>
                <c:pt idx="1">
                  <c:v>3η Ιανουαρίου</c:v>
                </c:pt>
                <c:pt idx="2">
                  <c:v>4η Ιανουρίου</c:v>
                </c:pt>
                <c:pt idx="3">
                  <c:v>1η Φεβρουαρίου</c:v>
                </c:pt>
                <c:pt idx="4">
                  <c:v>2η Φεβρουαρίου</c:v>
                </c:pt>
                <c:pt idx="5">
                  <c:v>3η Φεβρουαρίου</c:v>
                </c:pt>
                <c:pt idx="6">
                  <c:v>4η Φεβρουαρίου</c:v>
                </c:pt>
                <c:pt idx="7">
                  <c:v>1η Μαρτίου</c:v>
                </c:pt>
                <c:pt idx="8">
                  <c:v>2η Μαρτίου</c:v>
                </c:pt>
                <c:pt idx="9">
                  <c:v>3η Μαρτίου</c:v>
                </c:pt>
                <c:pt idx="10">
                  <c:v>4η Μαρτίου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125</c:v>
                </c:pt>
                <c:pt idx="3">
                  <c:v>150</c:v>
                </c:pt>
                <c:pt idx="4">
                  <c:v>130</c:v>
                </c:pt>
                <c:pt idx="5">
                  <c:v>160</c:v>
                </c:pt>
                <c:pt idx="6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5-44EC-9827-5E45F8C5E97E}"/>
            </c:ext>
          </c:extLst>
        </c:ser>
        <c:marker val="1"/>
        <c:axId val="119699328"/>
        <c:axId val="119734272"/>
      </c:lineChart>
      <c:catAx>
        <c:axId val="11969932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734272"/>
        <c:crosses val="autoZero"/>
        <c:auto val="1"/>
        <c:lblAlgn val="ctr"/>
        <c:lblOffset val="100"/>
      </c:catAx>
      <c:valAx>
        <c:axId val="119734272"/>
        <c:scaling>
          <c:orientation val="minMax"/>
          <c:max val="200"/>
          <c:min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96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59821-17EE-4EAD-B3A6-40FD3969B432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FFBD1383-FC08-41FB-AE18-CC2C462506E5}">
      <dgm:prSet phldrT="[Κείμενο]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dirty="0"/>
            <a:t>Υλοποίηση</a:t>
          </a:r>
        </a:p>
      </dgm:t>
    </dgm:pt>
    <dgm:pt modelId="{12158931-2F17-40B6-B962-3C7664AC4B96}" type="sibTrans" cxnId="{91009DD8-373E-49DE-B9AE-2489DDDC3310}">
      <dgm:prSet/>
      <dgm:spPr/>
      <dgm:t>
        <a:bodyPr/>
        <a:lstStyle/>
        <a:p>
          <a:endParaRPr lang="el-GR"/>
        </a:p>
      </dgm:t>
    </dgm:pt>
    <dgm:pt modelId="{020A94C5-5DD6-4B76-919B-EDED4B4C659F}" type="parTrans" cxnId="{91009DD8-373E-49DE-B9AE-2489DDDC3310}">
      <dgm:prSet/>
      <dgm:spPr/>
      <dgm:t>
        <a:bodyPr/>
        <a:lstStyle/>
        <a:p>
          <a:endParaRPr lang="el-GR"/>
        </a:p>
      </dgm:t>
    </dgm:pt>
    <dgm:pt modelId="{7AA43FEC-B060-491E-9FDB-9B35191302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dirty="0" smtClean="0"/>
            <a:t>Διδασκαλία συμπεριφορών </a:t>
          </a:r>
          <a:r>
            <a:rPr lang="el-GR" sz="2200" dirty="0" smtClean="0"/>
            <a:t>στην τάξη (σύνδεση με αξίες ζωής, </a:t>
          </a:r>
          <a:r>
            <a:rPr lang="el-GR" sz="2200" b="1" dirty="0" smtClean="0"/>
            <a:t>θετική</a:t>
          </a:r>
          <a:r>
            <a:rPr lang="el-GR" sz="2200" dirty="0" smtClean="0"/>
            <a:t> διατύπωση συμπεριφορών και διαδικασιών/</a:t>
          </a:r>
          <a:r>
            <a:rPr lang="el-GR" sz="2200" dirty="0" err="1" smtClean="0"/>
            <a:t>ρουτίνων</a:t>
          </a:r>
          <a:r>
            <a:rPr lang="el-GR" sz="2200" dirty="0" smtClean="0"/>
            <a:t>)</a:t>
          </a:r>
          <a:endParaRPr lang="el-GR" sz="2200" dirty="0"/>
        </a:p>
      </dgm:t>
    </dgm:pt>
    <dgm:pt modelId="{CC8FF249-05ED-4E21-922A-775F363964AE}" type="sibTrans" cxnId="{4B25BDB2-AA33-4B59-8A76-42A3256BC2F2}">
      <dgm:prSet/>
      <dgm:spPr/>
      <dgm:t>
        <a:bodyPr/>
        <a:lstStyle/>
        <a:p>
          <a:endParaRPr lang="el-GR"/>
        </a:p>
      </dgm:t>
    </dgm:pt>
    <dgm:pt modelId="{AEDD3947-59A0-47AC-B797-7025B3BEF806}" type="parTrans" cxnId="{4B25BDB2-AA33-4B59-8A76-42A3256BC2F2}">
      <dgm:prSet/>
      <dgm:spPr/>
      <dgm:t>
        <a:bodyPr/>
        <a:lstStyle/>
        <a:p>
          <a:endParaRPr lang="el-GR"/>
        </a:p>
      </dgm:t>
    </dgm:pt>
    <dgm:pt modelId="{B23FD52E-80D9-442D-915A-B98F1549911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dirty="0" err="1" smtClean="0"/>
            <a:t>Συναπόφαση</a:t>
          </a:r>
          <a:r>
            <a:rPr lang="el-GR" sz="2200" dirty="0" smtClean="0"/>
            <a:t> εφαρμογής από την ολομέλεια της σχολικής τάξης ( </a:t>
          </a:r>
          <a:r>
            <a:rPr lang="el-GR" sz="2200" i="1" dirty="0" smtClean="0"/>
            <a:t>να μπει στο </a:t>
          </a:r>
          <a:r>
            <a:rPr lang="el-GR" sz="2200" b="1" i="1" dirty="0" smtClean="0">
              <a:solidFill>
                <a:srgbClr val="C00000"/>
              </a:solidFill>
            </a:rPr>
            <a:t>συμβόλαιο της τάξης</a:t>
          </a:r>
          <a:r>
            <a:rPr lang="el-GR" sz="2200" dirty="0" smtClean="0"/>
            <a:t>)</a:t>
          </a:r>
          <a:endParaRPr lang="el-GR" sz="2200" dirty="0"/>
        </a:p>
      </dgm:t>
    </dgm:pt>
    <dgm:pt modelId="{00607743-BA01-4E6E-A35B-77C83D227659}" type="parTrans" cxnId="{CFA85482-CC5C-4E1E-93EB-010E33FC901A}">
      <dgm:prSet/>
      <dgm:spPr/>
    </dgm:pt>
    <dgm:pt modelId="{BEB1F38E-3BB6-4D12-9E72-1D1B6519FF8B}" type="sibTrans" cxnId="{CFA85482-CC5C-4E1E-93EB-010E33FC901A}">
      <dgm:prSet/>
      <dgm:spPr/>
    </dgm:pt>
    <dgm:pt modelId="{F46B5D09-770B-49DF-AED4-0346BE1298C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dirty="0" smtClean="0"/>
            <a:t>Σταδιακή εφαρμογή </a:t>
          </a:r>
          <a:r>
            <a:rPr lang="el-GR" sz="2200" b="1" dirty="0" smtClean="0"/>
            <a:t>καθημερινά</a:t>
          </a:r>
          <a:r>
            <a:rPr lang="el-GR" sz="2200" dirty="0" smtClean="0"/>
            <a:t> στην εκπαιδευτική διαδικασία (</a:t>
          </a:r>
          <a:r>
            <a:rPr lang="el-GR" sz="2200" b="1" i="1" dirty="0" smtClean="0">
              <a:solidFill>
                <a:srgbClr val="C00000"/>
              </a:solidFill>
            </a:rPr>
            <a:t>χρήση υλικού – εργαλείων</a:t>
          </a:r>
          <a:r>
            <a:rPr lang="el-GR" sz="2200" dirty="0" smtClean="0"/>
            <a:t>)</a:t>
          </a:r>
          <a:endParaRPr lang="el-GR" sz="2200" dirty="0"/>
        </a:p>
      </dgm:t>
    </dgm:pt>
    <dgm:pt modelId="{173EE577-33F9-4E4D-818E-47D39E622411}" type="parTrans" cxnId="{389C54E0-4B37-4AE9-ADA8-E9F1A0B6EAC9}">
      <dgm:prSet/>
      <dgm:spPr/>
    </dgm:pt>
    <dgm:pt modelId="{D88A8819-6314-4CBD-9F30-6D636A26BCD2}" type="sibTrans" cxnId="{389C54E0-4B37-4AE9-ADA8-E9F1A0B6EAC9}">
      <dgm:prSet/>
      <dgm:spPr/>
    </dgm:pt>
    <dgm:pt modelId="{58B7BDF3-4EAC-4B78-AD22-4355A37237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dirty="0" smtClean="0"/>
            <a:t>Αναγνώριση της εμφάνισης </a:t>
          </a:r>
          <a:r>
            <a:rPr lang="el-GR" sz="2200" dirty="0" smtClean="0"/>
            <a:t>της προσδοκώμενης θετικής συμπεριφοράς του παιδιού</a:t>
          </a:r>
          <a:endParaRPr lang="el-GR" sz="2200" dirty="0"/>
        </a:p>
      </dgm:t>
    </dgm:pt>
    <dgm:pt modelId="{D8CC2FD1-A607-4331-BE35-0716FF725D7D}" type="parTrans" cxnId="{840E9676-4274-453D-B7A7-0A17B4C599BA}">
      <dgm:prSet/>
      <dgm:spPr/>
    </dgm:pt>
    <dgm:pt modelId="{D2EB7A3E-C083-461A-B24F-A11B4061F56C}" type="sibTrans" cxnId="{840E9676-4274-453D-B7A7-0A17B4C599BA}">
      <dgm:prSet/>
      <dgm:spPr/>
    </dgm:pt>
    <dgm:pt modelId="{FA2792C2-7FB7-43A2-8F7D-D258DDE2740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800" b="1" dirty="0" smtClean="0">
              <a:solidFill>
                <a:srgbClr val="C00000"/>
              </a:solidFill>
            </a:rPr>
            <a:t>Άμεση επιβράβευση </a:t>
          </a:r>
          <a:r>
            <a:rPr lang="el-GR" sz="2200" dirty="0" smtClean="0"/>
            <a:t>με αιτιολόγηση</a:t>
          </a:r>
          <a:endParaRPr lang="el-GR" sz="2200" dirty="0"/>
        </a:p>
      </dgm:t>
    </dgm:pt>
    <dgm:pt modelId="{C48BABBF-FAE6-4C24-BA8D-6DFFD7E474E3}" type="parTrans" cxnId="{A410D615-C8E9-4061-B3EB-7D6508DAE5BB}">
      <dgm:prSet/>
      <dgm:spPr/>
    </dgm:pt>
    <dgm:pt modelId="{78C2ED7B-60BC-496F-A86E-D69B7B33EB61}" type="sibTrans" cxnId="{A410D615-C8E9-4061-B3EB-7D6508DAE5BB}">
      <dgm:prSet/>
      <dgm:spPr/>
    </dgm:pt>
    <dgm:pt modelId="{FD39D9DE-998D-44F1-B466-01106D5BCF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b="1" dirty="0" smtClean="0"/>
            <a:t>Καταγραφή</a:t>
          </a:r>
          <a:r>
            <a:rPr lang="el-GR" sz="2200" dirty="0" smtClean="0"/>
            <a:t> στο σύστημα ομαδικής επιβράβευσης</a:t>
          </a:r>
          <a:endParaRPr lang="el-GR" sz="2200" dirty="0"/>
        </a:p>
      </dgm:t>
    </dgm:pt>
    <dgm:pt modelId="{04E5F50F-F601-4B3B-A7FF-E1E70B0029A8}" type="parTrans" cxnId="{58156702-47B7-47C7-B755-F19F6F6BF47C}">
      <dgm:prSet/>
      <dgm:spPr/>
    </dgm:pt>
    <dgm:pt modelId="{1025EC09-3C95-491E-BDCC-FD3E4AB6F16F}" type="sibTrans" cxnId="{58156702-47B7-47C7-B755-F19F6F6BF47C}">
      <dgm:prSet/>
      <dgm:spPr/>
    </dgm:pt>
    <dgm:pt modelId="{6656F866-7C25-4623-A494-492877D4B4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200" dirty="0" smtClean="0"/>
            <a:t>Εξήγηση, αιτιολόγηση </a:t>
          </a:r>
          <a:r>
            <a:rPr lang="el-GR" sz="2200" b="1" dirty="0" smtClean="0"/>
            <a:t>της διαδικασίας </a:t>
          </a:r>
          <a:r>
            <a:rPr lang="el-GR" sz="2200" dirty="0" smtClean="0"/>
            <a:t>και του στόχου</a:t>
          </a:r>
          <a:endParaRPr lang="el-GR" sz="2200" dirty="0"/>
        </a:p>
      </dgm:t>
    </dgm:pt>
    <dgm:pt modelId="{2A29988A-3121-4D9C-A022-E37306D3653E}" type="parTrans" cxnId="{892B253E-7EA1-4D04-91C9-7D548A941FBD}">
      <dgm:prSet/>
      <dgm:spPr/>
    </dgm:pt>
    <dgm:pt modelId="{C8470063-4C15-43CC-B732-2E697DB0DB63}" type="sibTrans" cxnId="{892B253E-7EA1-4D04-91C9-7D548A941FBD}">
      <dgm:prSet/>
      <dgm:spPr/>
    </dgm:pt>
    <dgm:pt modelId="{42DF8454-BD98-4E8B-9C1A-EA6D2378F4F5}" type="pres">
      <dgm:prSet presAssocID="{9C159821-17EE-4EAD-B3A6-40FD3969B4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BC8EAE1-8DA7-4BB5-A019-F69BB4A8D886}" type="pres">
      <dgm:prSet presAssocID="{FFBD1383-FC08-41FB-AE18-CC2C462506E5}" presName="composite" presStyleCnt="0"/>
      <dgm:spPr/>
    </dgm:pt>
    <dgm:pt modelId="{61C8153A-304D-4974-B832-015AA1EA3D67}" type="pres">
      <dgm:prSet presAssocID="{FFBD1383-FC08-41FB-AE18-CC2C462506E5}" presName="rect1" presStyleLbl="trAlignAcc1" presStyleIdx="0" presStyleCnt="1" custScaleY="2198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65C678-D2D7-4A94-B14C-13BAA94C605C}" type="pres">
      <dgm:prSet presAssocID="{FFBD1383-FC08-41FB-AE18-CC2C462506E5}" presName="rect2" presStyleLbl="fgImgPlace1" presStyleIdx="0" presStyleCnt="1" custLinFactNeighborY="-4426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92D050"/>
          </a:solidFill>
        </a:ln>
      </dgm:spPr>
    </dgm:pt>
  </dgm:ptLst>
  <dgm:cxnLst>
    <dgm:cxn modelId="{58156702-47B7-47C7-B755-F19F6F6BF47C}" srcId="{FFBD1383-FC08-41FB-AE18-CC2C462506E5}" destId="{FD39D9DE-998D-44F1-B466-01106D5BCFF2}" srcOrd="6" destOrd="0" parTransId="{04E5F50F-F601-4B3B-A7FF-E1E70B0029A8}" sibTransId="{1025EC09-3C95-491E-BDCC-FD3E4AB6F16F}"/>
    <dgm:cxn modelId="{91009DD8-373E-49DE-B9AE-2489DDDC3310}" srcId="{9C159821-17EE-4EAD-B3A6-40FD3969B432}" destId="{FFBD1383-FC08-41FB-AE18-CC2C462506E5}" srcOrd="0" destOrd="0" parTransId="{020A94C5-5DD6-4B76-919B-EDED4B4C659F}" sibTransId="{12158931-2F17-40B6-B962-3C7664AC4B96}"/>
    <dgm:cxn modelId="{C7623EFF-3E2D-4E5C-BE46-36994BD35A77}" type="presOf" srcId="{FFBD1383-FC08-41FB-AE18-CC2C462506E5}" destId="{61C8153A-304D-4974-B832-015AA1EA3D67}" srcOrd="0" destOrd="0" presId="urn:microsoft.com/office/officeart/2008/layout/PictureStrips"/>
    <dgm:cxn modelId="{840E9676-4274-453D-B7A7-0A17B4C599BA}" srcId="{FFBD1383-FC08-41FB-AE18-CC2C462506E5}" destId="{58B7BDF3-4EAC-4B78-AD22-4355A372377A}" srcOrd="4" destOrd="0" parTransId="{D8CC2FD1-A607-4331-BE35-0716FF725D7D}" sibTransId="{D2EB7A3E-C083-461A-B24F-A11B4061F56C}"/>
    <dgm:cxn modelId="{892B253E-7EA1-4D04-91C9-7D548A941FBD}" srcId="{FFBD1383-FC08-41FB-AE18-CC2C462506E5}" destId="{6656F866-7C25-4623-A494-492877D4B455}" srcOrd="2" destOrd="0" parTransId="{2A29988A-3121-4D9C-A022-E37306D3653E}" sibTransId="{C8470063-4C15-43CC-B732-2E697DB0DB63}"/>
    <dgm:cxn modelId="{5036B945-19DA-4EE9-81C2-429E7320A6F3}" type="presOf" srcId="{6656F866-7C25-4623-A494-492877D4B455}" destId="{61C8153A-304D-4974-B832-015AA1EA3D67}" srcOrd="0" destOrd="3" presId="urn:microsoft.com/office/officeart/2008/layout/PictureStrips"/>
    <dgm:cxn modelId="{DC4CABFD-4921-4622-A2CC-0822C289F2A8}" type="presOf" srcId="{B23FD52E-80D9-442D-915A-B98F15499113}" destId="{61C8153A-304D-4974-B832-015AA1EA3D67}" srcOrd="0" destOrd="2" presId="urn:microsoft.com/office/officeart/2008/layout/PictureStrips"/>
    <dgm:cxn modelId="{AD56A2F1-4859-45DB-A021-3D3D78A45502}" type="presOf" srcId="{F46B5D09-770B-49DF-AED4-0346BE1298C5}" destId="{61C8153A-304D-4974-B832-015AA1EA3D67}" srcOrd="0" destOrd="4" presId="urn:microsoft.com/office/officeart/2008/layout/PictureStrips"/>
    <dgm:cxn modelId="{CFA85482-CC5C-4E1E-93EB-010E33FC901A}" srcId="{FFBD1383-FC08-41FB-AE18-CC2C462506E5}" destId="{B23FD52E-80D9-442D-915A-B98F15499113}" srcOrd="1" destOrd="0" parTransId="{00607743-BA01-4E6E-A35B-77C83D227659}" sibTransId="{BEB1F38E-3BB6-4D12-9E72-1D1B6519FF8B}"/>
    <dgm:cxn modelId="{389C54E0-4B37-4AE9-ADA8-E9F1A0B6EAC9}" srcId="{FFBD1383-FC08-41FB-AE18-CC2C462506E5}" destId="{F46B5D09-770B-49DF-AED4-0346BE1298C5}" srcOrd="3" destOrd="0" parTransId="{173EE577-33F9-4E4D-818E-47D39E622411}" sibTransId="{D88A8819-6314-4CBD-9F30-6D636A26BCD2}"/>
    <dgm:cxn modelId="{A4D2E195-2615-4C87-9E5E-F2DDD7E6DE4E}" type="presOf" srcId="{FD39D9DE-998D-44F1-B466-01106D5BCFF2}" destId="{61C8153A-304D-4974-B832-015AA1EA3D67}" srcOrd="0" destOrd="7" presId="urn:microsoft.com/office/officeart/2008/layout/PictureStrips"/>
    <dgm:cxn modelId="{EE4EAC61-A6A5-4741-8E83-06A43444E09C}" type="presOf" srcId="{9C159821-17EE-4EAD-B3A6-40FD3969B432}" destId="{42DF8454-BD98-4E8B-9C1A-EA6D2378F4F5}" srcOrd="0" destOrd="0" presId="urn:microsoft.com/office/officeart/2008/layout/PictureStrips"/>
    <dgm:cxn modelId="{A410D615-C8E9-4061-B3EB-7D6508DAE5BB}" srcId="{FFBD1383-FC08-41FB-AE18-CC2C462506E5}" destId="{FA2792C2-7FB7-43A2-8F7D-D258DDE27405}" srcOrd="5" destOrd="0" parTransId="{C48BABBF-FAE6-4C24-BA8D-6DFFD7E474E3}" sibTransId="{78C2ED7B-60BC-496F-A86E-D69B7B33EB61}"/>
    <dgm:cxn modelId="{52C1CA53-61B9-4166-A4F7-DA2EF39B4809}" type="presOf" srcId="{FA2792C2-7FB7-43A2-8F7D-D258DDE27405}" destId="{61C8153A-304D-4974-B832-015AA1EA3D67}" srcOrd="0" destOrd="6" presId="urn:microsoft.com/office/officeart/2008/layout/PictureStrips"/>
    <dgm:cxn modelId="{D2484A3A-3D36-4012-A71C-D738EBBF21DD}" type="presOf" srcId="{58B7BDF3-4EAC-4B78-AD22-4355A372377A}" destId="{61C8153A-304D-4974-B832-015AA1EA3D67}" srcOrd="0" destOrd="5" presId="urn:microsoft.com/office/officeart/2008/layout/PictureStrips"/>
    <dgm:cxn modelId="{4B25BDB2-AA33-4B59-8A76-42A3256BC2F2}" srcId="{FFBD1383-FC08-41FB-AE18-CC2C462506E5}" destId="{7AA43FEC-B060-491E-9FDB-9B35191302A1}" srcOrd="0" destOrd="0" parTransId="{AEDD3947-59A0-47AC-B797-7025B3BEF806}" sibTransId="{CC8FF249-05ED-4E21-922A-775F363964AE}"/>
    <dgm:cxn modelId="{C8D075DA-0A98-48CC-AFC2-B3C69376D5A1}" type="presOf" srcId="{7AA43FEC-B060-491E-9FDB-9B35191302A1}" destId="{61C8153A-304D-4974-B832-015AA1EA3D67}" srcOrd="0" destOrd="1" presId="urn:microsoft.com/office/officeart/2008/layout/PictureStrips"/>
    <dgm:cxn modelId="{0A8D7841-C1C0-48A0-B92B-25148BA41965}" type="presParOf" srcId="{42DF8454-BD98-4E8B-9C1A-EA6D2378F4F5}" destId="{FBC8EAE1-8DA7-4BB5-A019-F69BB4A8D886}" srcOrd="0" destOrd="0" presId="urn:microsoft.com/office/officeart/2008/layout/PictureStrips"/>
    <dgm:cxn modelId="{8B61BE2E-0B8D-4DE3-8419-DAAB3CB17987}" type="presParOf" srcId="{FBC8EAE1-8DA7-4BB5-A019-F69BB4A8D886}" destId="{61C8153A-304D-4974-B832-015AA1EA3D67}" srcOrd="0" destOrd="0" presId="urn:microsoft.com/office/officeart/2008/layout/PictureStrips"/>
    <dgm:cxn modelId="{683429F3-318D-44AA-8A2C-C6D2766C5EFF}" type="presParOf" srcId="{FBC8EAE1-8DA7-4BB5-A019-F69BB4A8D886}" destId="{1665C678-D2D7-4A94-B14C-13BAA94C60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8153A-304D-4974-B832-015AA1EA3D67}">
      <dsp:nvSpPr>
        <dsp:cNvPr id="0" name=""/>
        <dsp:cNvSpPr/>
      </dsp:nvSpPr>
      <dsp:spPr>
        <a:xfrm>
          <a:off x="335059" y="27654"/>
          <a:ext cx="7944356" cy="54585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556" tIns="83820" rIns="83820" bIns="838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/>
            <a:t>Υλοποίηση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b="1" kern="1200" dirty="0" smtClean="0"/>
            <a:t>Διδασκαλία συμπεριφορών </a:t>
          </a:r>
          <a:r>
            <a:rPr lang="el-GR" sz="2200" kern="1200" dirty="0" smtClean="0"/>
            <a:t>στην τάξη (σύνδεση με αξίες ζωής, </a:t>
          </a:r>
          <a:r>
            <a:rPr lang="el-GR" sz="2200" b="1" kern="1200" dirty="0" smtClean="0"/>
            <a:t>θετική</a:t>
          </a:r>
          <a:r>
            <a:rPr lang="el-GR" sz="2200" kern="1200" dirty="0" smtClean="0"/>
            <a:t> διατύπωση συμπεριφορών και διαδικασιών/</a:t>
          </a:r>
          <a:r>
            <a:rPr lang="el-GR" sz="2200" kern="1200" dirty="0" err="1" smtClean="0"/>
            <a:t>ρουτίνων</a:t>
          </a:r>
          <a:r>
            <a:rPr lang="el-GR" sz="2200" kern="1200" dirty="0" smtClean="0"/>
            <a:t>)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b="1" kern="1200" dirty="0" err="1" smtClean="0"/>
            <a:t>Συναπόφαση</a:t>
          </a:r>
          <a:r>
            <a:rPr lang="el-GR" sz="2200" kern="1200" dirty="0" smtClean="0"/>
            <a:t> εφαρμογής από την ολομέλεια της σχολικής τάξης ( </a:t>
          </a:r>
          <a:r>
            <a:rPr lang="el-GR" sz="2200" i="1" kern="1200" dirty="0" smtClean="0"/>
            <a:t>να μπει στο </a:t>
          </a:r>
          <a:r>
            <a:rPr lang="el-GR" sz="2200" b="1" i="1" kern="1200" dirty="0" smtClean="0">
              <a:solidFill>
                <a:srgbClr val="C00000"/>
              </a:solidFill>
            </a:rPr>
            <a:t>συμβόλαιο της τάξης</a:t>
          </a:r>
          <a:r>
            <a:rPr lang="el-GR" sz="2200" kern="1200" dirty="0" smtClean="0"/>
            <a:t>)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kern="1200" dirty="0" smtClean="0"/>
            <a:t>Εξήγηση, αιτιολόγηση </a:t>
          </a:r>
          <a:r>
            <a:rPr lang="el-GR" sz="2200" b="1" kern="1200" dirty="0" smtClean="0"/>
            <a:t>της διαδικασίας </a:t>
          </a:r>
          <a:r>
            <a:rPr lang="el-GR" sz="2200" kern="1200" dirty="0" smtClean="0"/>
            <a:t>και του στόχου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kern="1200" dirty="0" smtClean="0"/>
            <a:t>Σταδιακή εφαρμογή </a:t>
          </a:r>
          <a:r>
            <a:rPr lang="el-GR" sz="2200" b="1" kern="1200" dirty="0" smtClean="0"/>
            <a:t>καθημερινά</a:t>
          </a:r>
          <a:r>
            <a:rPr lang="el-GR" sz="2200" kern="1200" dirty="0" smtClean="0"/>
            <a:t> στην εκπαιδευτική διαδικασία (</a:t>
          </a:r>
          <a:r>
            <a:rPr lang="el-GR" sz="2200" b="1" i="1" kern="1200" dirty="0" smtClean="0">
              <a:solidFill>
                <a:srgbClr val="C00000"/>
              </a:solidFill>
            </a:rPr>
            <a:t>χρήση υλικού – εργαλείων</a:t>
          </a:r>
          <a:r>
            <a:rPr lang="el-GR" sz="2200" kern="1200" dirty="0" smtClean="0"/>
            <a:t>)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b="1" kern="1200" dirty="0" smtClean="0"/>
            <a:t>Αναγνώριση της εμφάνισης </a:t>
          </a:r>
          <a:r>
            <a:rPr lang="el-GR" sz="2200" kern="1200" dirty="0" smtClean="0"/>
            <a:t>της προσδοκώμενης θετικής συμπεριφοράς του παιδιού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800" b="1" kern="1200" dirty="0" smtClean="0">
              <a:solidFill>
                <a:srgbClr val="C00000"/>
              </a:solidFill>
            </a:rPr>
            <a:t>Άμεση επιβράβευση </a:t>
          </a:r>
          <a:r>
            <a:rPr lang="el-GR" sz="2200" kern="1200" dirty="0" smtClean="0"/>
            <a:t>με αιτιολόγηση</a:t>
          </a:r>
          <a:endParaRPr lang="el-GR" sz="2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l-GR" sz="2200" b="1" kern="1200" dirty="0" smtClean="0"/>
            <a:t>Καταγραφή</a:t>
          </a:r>
          <a:r>
            <a:rPr lang="el-GR" sz="2200" kern="1200" dirty="0" smtClean="0"/>
            <a:t> στο σύστημα ομαδικής επιβράβευσης</a:t>
          </a:r>
          <a:endParaRPr lang="el-GR" sz="2200" kern="1200" dirty="0"/>
        </a:p>
      </dsp:txBody>
      <dsp:txXfrm>
        <a:off x="335059" y="27654"/>
        <a:ext cx="7944356" cy="5458517"/>
      </dsp:txXfrm>
    </dsp:sp>
    <dsp:sp modelId="{1665C678-D2D7-4A94-B14C-13BAA94C605C}">
      <dsp:nvSpPr>
        <dsp:cNvPr id="0" name=""/>
        <dsp:cNvSpPr/>
      </dsp:nvSpPr>
      <dsp:spPr>
        <a:xfrm>
          <a:off x="4044" y="3159"/>
          <a:ext cx="1737828" cy="2606742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5A9D7-1AA7-4747-873D-5FF085081AED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168D-A7B2-463B-835F-345F6002F9C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/>
              <a:t>Διευκρίνηση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28;p1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custGeom>
            <a:avLst/>
            <a:gdLst>
              <a:gd name="T0" fmla="*/ 0 w 120000"/>
              <a:gd name="T1" fmla="*/ 0 h 120000"/>
              <a:gd name="T2" fmla="*/ 324693150 w 120000"/>
              <a:gd name="T3" fmla="*/ 0 h 120000"/>
              <a:gd name="T4" fmla="*/ 324693150 w 120000"/>
              <a:gd name="T5" fmla="*/ 102758198 h 120000"/>
              <a:gd name="T6" fmla="*/ 0 w 120000"/>
              <a:gd name="T7" fmla="*/ 10275819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</p:sp>
      <p:sp>
        <p:nvSpPr>
          <p:cNvPr id="52227" name="Google Shape;229;p11:notes"/>
          <p:cNvSpPr>
            <a:spLocks noGrp="1"/>
          </p:cNvSpPr>
          <p:nvPr>
            <p:ph type="body" idx="1"/>
          </p:nvPr>
        </p:nvSpPr>
        <p:spPr bwMode="auto">
          <a:xfrm>
            <a:off x="708025" y="4448175"/>
            <a:ext cx="5661025" cy="4213225"/>
          </a:xfrm>
          <a:noFill/>
        </p:spPr>
        <p:txBody>
          <a:bodyPr wrap="square" lIns="93925" tIns="46950" rIns="93925" bIns="469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“One of our agreements is to follow the attention signal.”   </a:t>
            </a:r>
            <a:endParaRPr lang="el-GR"/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“Your team will work with your school to develop an attention signal you will use in every setting.”</a:t>
            </a:r>
            <a:endParaRPr lang="el-GR"/>
          </a:p>
          <a:p>
            <a:pPr eaLnBrk="1" hangingPunct="1">
              <a:spcBef>
                <a:spcPct val="0"/>
              </a:spcBef>
            </a:pPr>
            <a:endParaRPr lang="el-GR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“In order to get all of you focused after discussions, activities or breaks, </a:t>
            </a:r>
            <a:endParaRPr lang="el-GR"/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 will __________________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______________________.”</a:t>
            </a:r>
            <a:endParaRPr lang="el-GR"/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(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Insert your attention signal here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.)</a:t>
            </a:r>
            <a:endParaRPr lang="el-GR"/>
          </a:p>
          <a:p>
            <a:pPr eaLnBrk="1" hangingPunct="1">
              <a:spcBef>
                <a:spcPct val="0"/>
              </a:spcBef>
            </a:pPr>
            <a:endParaRPr lang="el-GR">
              <a:solidFill>
                <a:srgbClr val="FF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“Your task will be to finish your sentence, quiet your voice and ____________________________.”</a:t>
            </a:r>
            <a:endParaRPr lang="el-GR"/>
          </a:p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						(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Insert what you want participants to do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.)</a:t>
            </a:r>
            <a:endParaRPr lang="el-GR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2228" name="Google Shape;230;p11:notes"/>
          <p:cNvSpPr>
            <a:spLocks noGrp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ln>
            <a:miter lim="800000"/>
            <a:headEnd/>
            <a:tailEnd/>
          </a:ln>
        </p:spPr>
        <p:txBody>
          <a:bodyPr wrap="square" lIns="93925" tIns="46950" rIns="93925" bIns="4695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64167-EFAF-4C82-AAA6-D31EEF1A7751}" type="slidenum">
              <a:rPr lang="en-US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1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4331" y="1426465"/>
            <a:ext cx="8435340" cy="5003365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9144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763425"/>
            <a:ext cx="9144000" cy="514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457200" tIns="118872"/>
          <a:lstStyle>
            <a:lvl1pPr>
              <a:defRPr sz="28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1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4331" y="960120"/>
            <a:ext cx="8435340" cy="546971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9144000" cy="751114"/>
          </a:xfrm>
          <a:prstGeom prst="rect">
            <a:avLst/>
          </a:prstGeom>
        </p:spPr>
        <p:txBody>
          <a:bodyPr vert="horz" lIns="457200" tIns="54000" rIns="144000" bIns="5400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Section title goes here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Learning objectives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6"/>
          </p:nvPr>
        </p:nvSpPr>
        <p:spPr>
          <a:xfrm>
            <a:off x="354330" y="1559381"/>
            <a:ext cx="4046220" cy="487045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7"/>
          </p:nvPr>
        </p:nvSpPr>
        <p:spPr>
          <a:xfrm>
            <a:off x="4764024" y="1559378"/>
            <a:ext cx="4046220" cy="4870451"/>
          </a:xfrm>
          <a:prstGeom prst="rect">
            <a:avLst/>
          </a:prstGeom>
        </p:spPr>
        <p:txBody>
          <a:bodyPr lIns="0" tIns="0" rIns="0"/>
          <a:lstStyle>
            <a:lvl1pPr algn="l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defRPr lang="en-US" sz="2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0" y="-8164"/>
            <a:ext cx="9144000" cy="75111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Section title goes here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0" y="771589"/>
            <a:ext cx="9144000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457200" tIns="118872"/>
          <a:lstStyle>
            <a:lvl1pPr>
              <a:defRPr sz="28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pbs.kmaked.eu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pbs.kmaked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wpbs.kmaked@gmail.co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4008" cy="466268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87624" y="4005064"/>
            <a:ext cx="77724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Σχολικό Σύστημα Προώθησης</a:t>
            </a:r>
            <a:br>
              <a:rPr lang="el-GR" dirty="0" smtClean="0"/>
            </a:br>
            <a:r>
              <a:rPr lang="el-GR" dirty="0" smtClean="0"/>
              <a:t>Θετικής Συμπεριφοράς</a:t>
            </a:r>
            <a:br>
              <a:rPr lang="el-GR" dirty="0" smtClean="0"/>
            </a:br>
            <a:r>
              <a:rPr lang="el-GR" dirty="0" smtClean="0"/>
              <a:t>… με απλά λόγια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24128" y="5589240"/>
            <a:ext cx="3160440" cy="960512"/>
          </a:xfrm>
        </p:spPr>
        <p:txBody>
          <a:bodyPr>
            <a:normAutofit fontScale="77500" lnSpcReduction="20000"/>
          </a:bodyPr>
          <a:lstStyle/>
          <a:p>
            <a:endParaRPr lang="el-GR" sz="2400" dirty="0" smtClean="0"/>
          </a:p>
          <a:p>
            <a:pPr algn="r"/>
            <a:r>
              <a:rPr lang="el-GR" sz="2400" dirty="0" smtClean="0"/>
              <a:t>Πέτρος Κλιάπης</a:t>
            </a:r>
          </a:p>
          <a:p>
            <a:pPr algn="r"/>
            <a:r>
              <a:rPr lang="el-GR" sz="2400" smtClean="0"/>
              <a:t>Θεσσαλονίκη Νοέμβριος </a:t>
            </a:r>
            <a:r>
              <a:rPr lang="el-GR" sz="2400" dirty="0" smtClean="0"/>
              <a:t>2023</a:t>
            </a:r>
            <a:endParaRPr lang="el-G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/>
              <a:t>Βήματα οργάνωσης του ΣΣΠΘΣ</a:t>
            </a:r>
            <a:endParaRPr lang="el-GR" sz="4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200" b="1" dirty="0" smtClean="0">
                <a:solidFill>
                  <a:srgbClr val="C00000"/>
                </a:solidFill>
              </a:rPr>
              <a:t>ΒΗΜΑ 2. </a:t>
            </a:r>
            <a:r>
              <a:rPr lang="el-GR" sz="3200" b="1" dirty="0">
                <a:solidFill>
                  <a:srgbClr val="C00000"/>
                </a:solidFill>
              </a:rPr>
              <a:t>Αρχική διερεύνηση </a:t>
            </a:r>
            <a:r>
              <a:rPr lang="el-GR" sz="3200" b="1" dirty="0">
                <a:solidFill>
                  <a:srgbClr val="008000"/>
                </a:solidFill>
              </a:rPr>
              <a:t>(σε επίπεδο σχολείου)</a:t>
            </a:r>
          </a:p>
        </p:txBody>
      </p:sp>
      <p:sp>
        <p:nvSpPr>
          <p:cNvPr id="5" name="TextBox 17"/>
          <p:cNvSpPr txBox="1">
            <a:spLocks noGrp="1"/>
          </p:cNvSpPr>
          <p:nvPr>
            <p:ph type="body" sz="quarter" idx="11"/>
          </p:nvPr>
        </p:nvSpPr>
        <p:spPr>
          <a:xfrm>
            <a:off x="354331" y="1523999"/>
            <a:ext cx="8435340" cy="4930581"/>
          </a:xfrm>
          <a:prstGeom prst="rect">
            <a:avLst/>
          </a:prstGeom>
          <a:solidFill>
            <a:srgbClr val="DDEFBF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el-GR" altLang="el-GR" sz="3200" b="1" dirty="0">
                <a:latin typeface="Calibri" pitchFamily="34" charset="0"/>
              </a:rPr>
              <a:t>Ενέργειες που ακολουθούν: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200" b="1" dirty="0" smtClean="0"/>
              <a:t>Παρατήρηση</a:t>
            </a:r>
            <a:r>
              <a:rPr lang="el-GR" sz="3200" dirty="0" smtClean="0"/>
              <a:t> – καταγραφή ζητημάτων στις συμπεριφορές των παιδιών </a:t>
            </a:r>
            <a:r>
              <a:rPr lang="el-GR" sz="2800" i="1" dirty="0" smtClean="0"/>
              <a:t>(αντιδράσεις κ.λπ.)</a:t>
            </a:r>
            <a:endParaRPr lang="el-GR" sz="2800" i="1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200" b="1" dirty="0" smtClean="0"/>
              <a:t>Διερεύνηση</a:t>
            </a:r>
            <a:r>
              <a:rPr lang="el-GR" sz="3200" dirty="0" smtClean="0"/>
              <a:t> με συζήτηση/συνέντευξη </a:t>
            </a:r>
            <a:r>
              <a:rPr lang="el-GR" sz="3200" dirty="0"/>
              <a:t>εκπαιδευτικών-παιδιών </a:t>
            </a:r>
            <a:r>
              <a:rPr lang="el-GR" sz="2800" i="1" dirty="0" smtClean="0"/>
              <a:t>(τι μας ενοχλεί;)</a:t>
            </a:r>
            <a:endParaRPr lang="el-GR" sz="2800" i="1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200" b="1" dirty="0" smtClean="0"/>
              <a:t>Συζήτηση</a:t>
            </a:r>
            <a:r>
              <a:rPr lang="el-GR" sz="3200" dirty="0" smtClean="0"/>
              <a:t> </a:t>
            </a:r>
            <a:r>
              <a:rPr lang="el-GR" sz="3200" dirty="0"/>
              <a:t>για τον </a:t>
            </a:r>
            <a:r>
              <a:rPr lang="el-GR" sz="3200" b="1" dirty="0"/>
              <a:t>καθορισμό</a:t>
            </a:r>
            <a:r>
              <a:rPr lang="el-GR" sz="3200" dirty="0"/>
              <a:t> </a:t>
            </a:r>
            <a:r>
              <a:rPr lang="el-GR" sz="3200" b="1" dirty="0"/>
              <a:t>οράματος και </a:t>
            </a:r>
            <a:r>
              <a:rPr lang="el-GR" sz="3200" b="1" dirty="0" smtClean="0"/>
              <a:t>αξιών </a:t>
            </a:r>
            <a:r>
              <a:rPr lang="el-GR" sz="2800" i="1" dirty="0" smtClean="0"/>
              <a:t>(τι θέλουμε με δυο λόγια -σύνθημα-</a:t>
            </a:r>
            <a:r>
              <a:rPr lang="el-GR" sz="2800" i="1" dirty="0" err="1" smtClean="0"/>
              <a:t>τσιτάτ</a:t>
            </a:r>
            <a:r>
              <a:rPr lang="el-GR" sz="2800" i="1" dirty="0" smtClean="0"/>
              <a:t>ο)</a:t>
            </a:r>
            <a:endParaRPr lang="el-GR" sz="3200" b="1" i="1" dirty="0"/>
          </a:p>
          <a:p>
            <a:pPr>
              <a:buNone/>
            </a:pPr>
            <a:endParaRPr lang="el-GR" altLang="el-GR" sz="6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/>
              <a:t>Βήματα οργάνωσης του ΣΣΠΘΣ</a:t>
            </a:r>
            <a:endParaRPr lang="el-GR" sz="4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200" b="1" dirty="0" smtClean="0">
                <a:solidFill>
                  <a:srgbClr val="C00000"/>
                </a:solidFill>
              </a:rPr>
              <a:t>ΒΗΜΑ 3. </a:t>
            </a:r>
            <a:r>
              <a:rPr lang="el-GR" sz="3200" b="1" dirty="0">
                <a:solidFill>
                  <a:srgbClr val="C00000"/>
                </a:solidFill>
              </a:rPr>
              <a:t>ΣΧΕΔΙΑΣΜΟΣ </a:t>
            </a:r>
            <a:r>
              <a:rPr lang="el-GR" sz="3200" b="1" dirty="0">
                <a:solidFill>
                  <a:srgbClr val="008000"/>
                </a:solidFill>
              </a:rPr>
              <a:t>(σε επίπεδο σχολείου)</a:t>
            </a:r>
          </a:p>
        </p:txBody>
      </p:sp>
      <p:sp>
        <p:nvSpPr>
          <p:cNvPr id="5" name="TextBox 17"/>
          <p:cNvSpPr txBox="1">
            <a:spLocks noGrp="1"/>
          </p:cNvSpPr>
          <p:nvPr>
            <p:ph type="body" sz="quarter" idx="11"/>
          </p:nvPr>
        </p:nvSpPr>
        <p:spPr>
          <a:xfrm>
            <a:off x="323528" y="1412776"/>
            <a:ext cx="8435340" cy="4848507"/>
          </a:xfrm>
          <a:prstGeom prst="rect">
            <a:avLst/>
          </a:prstGeom>
          <a:solidFill>
            <a:srgbClr val="DDEFBF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sz="2800" b="1" dirty="0" smtClean="0">
                <a:latin typeface="Calibri" pitchFamily="34" charset="0"/>
              </a:rPr>
              <a:t>Καταλήγουμε σε πρόταση </a:t>
            </a:r>
            <a:r>
              <a:rPr lang="el-GR" altLang="el-GR" sz="2800" dirty="0" smtClean="0">
                <a:latin typeface="Calibri" pitchFamily="34" charset="0"/>
              </a:rPr>
              <a:t>για το όραμα &amp; τις αξίες </a:t>
            </a:r>
            <a:r>
              <a:rPr lang="el-GR" altLang="el-GR" sz="2800" dirty="0">
                <a:latin typeface="Calibri" pitchFamily="34" charset="0"/>
              </a:rPr>
              <a:t>του σχολείου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altLang="el-GR" b="1" dirty="0" smtClean="0">
                <a:solidFill>
                  <a:srgbClr val="C00000"/>
                </a:solidFill>
                <a:latin typeface="Calibri" pitchFamily="34" charset="0"/>
              </a:rPr>
              <a:t>Όραμα:</a:t>
            </a:r>
            <a:r>
              <a:rPr lang="el-GR" altLang="el-GR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altLang="el-GR" sz="2800" dirty="0" smtClean="0">
                <a:latin typeface="Calibri" pitchFamily="34" charset="0"/>
              </a:rPr>
              <a:t>Τι </a:t>
            </a:r>
            <a:r>
              <a:rPr lang="el-GR" altLang="el-GR" sz="2800" dirty="0">
                <a:latin typeface="Calibri" pitchFamily="34" charset="0"/>
              </a:rPr>
              <a:t>θέλουμε να βλέπουμε και να ακούμε στο σχολείο </a:t>
            </a:r>
            <a:r>
              <a:rPr lang="el-GR" altLang="el-GR" sz="2800" dirty="0" smtClean="0">
                <a:latin typeface="Calibri" pitchFamily="34" charset="0"/>
              </a:rPr>
              <a:t>μας; </a:t>
            </a:r>
            <a:r>
              <a:rPr lang="el-GR" altLang="el-GR" sz="2400" i="1" dirty="0" smtClean="0">
                <a:latin typeface="Calibri" pitchFamily="34" charset="0"/>
              </a:rPr>
              <a:t>(</a:t>
            </a:r>
            <a:r>
              <a:rPr lang="el-GR" altLang="el-GR" sz="2400" i="1" dirty="0" smtClean="0">
                <a:solidFill>
                  <a:srgbClr val="C00000"/>
                </a:solidFill>
                <a:latin typeface="Calibri" pitchFamily="34" charset="0"/>
              </a:rPr>
              <a:t>π.χ. ένα ασφαλές, χαρούμενο και καθαρό σχολείο</a:t>
            </a:r>
            <a:r>
              <a:rPr lang="el-GR" altLang="el-GR" sz="2400" i="1" dirty="0" smtClean="0">
                <a:latin typeface="Calibri" pitchFamily="34" charset="0"/>
              </a:rPr>
              <a:t>)</a:t>
            </a:r>
            <a:endParaRPr lang="el-GR" altLang="el-GR" sz="2800" i="1" dirty="0"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l-GR" altLang="el-GR" sz="2800" dirty="0">
                <a:latin typeface="Calibri" pitchFamily="34" charset="0"/>
              </a:rPr>
              <a:t>Καθορισμός των </a:t>
            </a:r>
            <a:r>
              <a:rPr lang="el-GR" altLang="el-GR" sz="2800" b="1" dirty="0">
                <a:solidFill>
                  <a:srgbClr val="C00000"/>
                </a:solidFill>
                <a:latin typeface="Calibri" pitchFamily="34" charset="0"/>
              </a:rPr>
              <a:t>αξιών</a:t>
            </a:r>
            <a:r>
              <a:rPr lang="el-GR" altLang="el-GR" sz="2800" dirty="0">
                <a:latin typeface="Calibri" pitchFamily="34" charset="0"/>
              </a:rPr>
              <a:t> του σχολείου </a:t>
            </a:r>
            <a:r>
              <a:rPr lang="el-GR" altLang="el-GR" sz="2800" dirty="0" smtClean="0">
                <a:latin typeface="Calibri" pitchFamily="34" charset="0"/>
              </a:rPr>
              <a:t>(</a:t>
            </a:r>
            <a:r>
              <a:rPr lang="el-GR" altLang="el-GR" sz="2400" i="1" dirty="0" smtClean="0">
                <a:solidFill>
                  <a:srgbClr val="C00000"/>
                </a:solidFill>
                <a:latin typeface="Calibri" pitchFamily="34" charset="0"/>
              </a:rPr>
              <a:t>αξίες = τα στοιχεία που </a:t>
            </a:r>
            <a:r>
              <a:rPr lang="el-GR" altLang="el-GR" sz="2400" i="1" dirty="0">
                <a:solidFill>
                  <a:srgbClr val="C00000"/>
                </a:solidFill>
                <a:latin typeface="Calibri" pitchFamily="34" charset="0"/>
              </a:rPr>
              <a:t>συνθέτουν το </a:t>
            </a:r>
            <a:r>
              <a:rPr lang="el-GR" altLang="el-GR" sz="2400" i="1" dirty="0" smtClean="0">
                <a:solidFill>
                  <a:srgbClr val="C00000"/>
                </a:solidFill>
                <a:latin typeface="Calibri" pitchFamily="34" charset="0"/>
              </a:rPr>
              <a:t>όραμα</a:t>
            </a:r>
            <a:r>
              <a:rPr lang="el-GR" altLang="el-GR" sz="2800" dirty="0" smtClean="0">
                <a:latin typeface="Calibri" pitchFamily="34" charset="0"/>
              </a:rPr>
              <a:t>) </a:t>
            </a:r>
            <a:endParaRPr lang="en-US" altLang="el-GR" sz="2800" dirty="0">
              <a:latin typeface="Calibri" pitchFamily="34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l-GR" altLang="el-GR" sz="2800" dirty="0">
                <a:latin typeface="Calibri" pitchFamily="34" charset="0"/>
              </a:rPr>
              <a:t>Δημιουργία </a:t>
            </a:r>
            <a:r>
              <a:rPr lang="el-GR" altLang="el-GR" sz="2800" b="1" dirty="0">
                <a:latin typeface="Calibri" pitchFamily="34" charset="0"/>
              </a:rPr>
              <a:t>συνθημάτων παρακίνησης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l-GR" altLang="el-GR" sz="2800" dirty="0">
                <a:latin typeface="Calibri" pitchFamily="34" charset="0"/>
              </a:rPr>
              <a:t>Χρήση </a:t>
            </a:r>
            <a:r>
              <a:rPr lang="el-GR" altLang="el-GR" sz="2800" b="1" dirty="0">
                <a:latin typeface="Calibri" pitchFamily="34" charset="0"/>
              </a:rPr>
              <a:t>εκπαιδευτικού υλικού </a:t>
            </a:r>
            <a:r>
              <a:rPr lang="el-GR" altLang="el-GR" sz="2800" dirty="0">
                <a:latin typeface="Calibri" pitchFamily="34" charset="0"/>
              </a:rPr>
              <a:t>και </a:t>
            </a:r>
            <a:r>
              <a:rPr lang="el-GR" altLang="el-GR" sz="2800" b="1" dirty="0">
                <a:latin typeface="Calibri" pitchFamily="34" charset="0"/>
              </a:rPr>
              <a:t>εργαλείων</a:t>
            </a:r>
            <a:r>
              <a:rPr lang="el-GR" altLang="el-GR" sz="2800" dirty="0">
                <a:latin typeface="Calibri" pitchFamily="34" charset="0"/>
              </a:rPr>
              <a:t> από </a:t>
            </a:r>
            <a:r>
              <a:rPr lang="el-GR" altLang="el-GR" sz="2800" dirty="0" smtClean="0">
                <a:latin typeface="Calibri" pitchFamily="34" charset="0"/>
              </a:rPr>
              <a:t>την ιστοσελίδα του προγράμματος</a:t>
            </a:r>
            <a:endParaRPr lang="el-GR" altLang="el-GR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/>
              <a:t>Υλοποίηση </a:t>
            </a:r>
            <a:r>
              <a:rPr lang="el-GR" sz="4800" b="1" dirty="0"/>
              <a:t>του </a:t>
            </a:r>
            <a:r>
              <a:rPr lang="el-GR" sz="4800" b="1" dirty="0" smtClean="0"/>
              <a:t>ΣΣΠΘΣ</a:t>
            </a:r>
            <a:endParaRPr lang="el-GR" sz="4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ΥΛΟΠΟΙΗΣΗ (σε επίπεδο σχολείου)</a:t>
            </a:r>
          </a:p>
        </p:txBody>
      </p:sp>
      <p:sp>
        <p:nvSpPr>
          <p:cNvPr id="5" name="TextBox 17"/>
          <p:cNvSpPr txBox="1">
            <a:spLocks noGrp="1"/>
          </p:cNvSpPr>
          <p:nvPr>
            <p:ph type="body" sz="quarter" idx="11"/>
          </p:nvPr>
        </p:nvSpPr>
        <p:spPr>
          <a:xfrm>
            <a:off x="354331" y="1340768"/>
            <a:ext cx="8435340" cy="3112647"/>
          </a:xfrm>
          <a:prstGeom prst="rect">
            <a:avLst/>
          </a:prstGeom>
          <a:solidFill>
            <a:srgbClr val="DDEFBF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3200" b="1" dirty="0">
                <a:latin typeface="Calibri" pitchFamily="34" charset="0"/>
              </a:rPr>
              <a:t>Πρόταση οράματος – αξιών του σχολείου</a:t>
            </a:r>
          </a:p>
          <a:p>
            <a:pPr marL="800100" lvl="1" indent="-342900">
              <a:lnSpc>
                <a:spcPct val="100000"/>
              </a:lnSpc>
            </a:pPr>
            <a:r>
              <a:rPr lang="el-GR" sz="3200" dirty="0">
                <a:latin typeface="Calibri" pitchFamily="34" charset="0"/>
              </a:rPr>
              <a:t>Το Όραμα του σχολείου μας</a:t>
            </a:r>
          </a:p>
          <a:p>
            <a:pPr marL="800100" lvl="1" indent="-342900">
              <a:lnSpc>
                <a:spcPct val="100000"/>
              </a:lnSpc>
            </a:pPr>
            <a:r>
              <a:rPr lang="el-GR" sz="3200" dirty="0">
                <a:latin typeface="Calibri" pitchFamily="34" charset="0"/>
              </a:rPr>
              <a:t>Οι αξίες του σχολείου </a:t>
            </a:r>
            <a:endParaRPr lang="en-US" sz="3200" dirty="0">
              <a:latin typeface="Calibri" pitchFamily="34" charset="0"/>
            </a:endParaRPr>
          </a:p>
          <a:p>
            <a:pPr marL="800100" lvl="1" indent="-342900">
              <a:lnSpc>
                <a:spcPct val="100000"/>
              </a:lnSpc>
            </a:pPr>
            <a:r>
              <a:rPr lang="el-GR" sz="3200" dirty="0">
                <a:latin typeface="Calibri" pitchFamily="34" charset="0"/>
              </a:rPr>
              <a:t>Δημιουργία μότο (συνθήματα παρακίνησης</a:t>
            </a:r>
            <a:r>
              <a:rPr lang="en-US" sz="3200" dirty="0">
                <a:latin typeface="Calibri" pitchFamily="34" charset="0"/>
              </a:rPr>
              <a:t>)</a:t>
            </a:r>
            <a:endParaRPr lang="el-GR" sz="3200" dirty="0">
              <a:latin typeface="Calibri" pitchFamily="34" charset="0"/>
            </a:endParaRPr>
          </a:p>
          <a:p>
            <a:pPr marL="800100" lvl="1" indent="-342900">
              <a:lnSpc>
                <a:spcPct val="100000"/>
              </a:lnSpc>
            </a:pPr>
            <a:r>
              <a:rPr lang="el-GR" sz="3200" dirty="0">
                <a:latin typeface="Calibri" pitchFamily="34" charset="0"/>
              </a:rPr>
              <a:t>Επιλογή εκπαιδευτικού υλικού και εργαλείων</a:t>
            </a:r>
          </a:p>
        </p:txBody>
      </p:sp>
      <p:sp>
        <p:nvSpPr>
          <p:cNvPr id="6" name="Cloud 4"/>
          <p:cNvSpPr/>
          <p:nvPr/>
        </p:nvSpPr>
        <p:spPr>
          <a:xfrm>
            <a:off x="3209368" y="4405430"/>
            <a:ext cx="5778661" cy="2376489"/>
          </a:xfrm>
          <a:prstGeom prst="cloud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5"/>
          <p:cNvSpPr/>
          <p:nvPr/>
        </p:nvSpPr>
        <p:spPr>
          <a:xfrm rot="21021213">
            <a:off x="3618413" y="4502204"/>
            <a:ext cx="49181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Το Σχολείο που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Ονειρευόμαστε!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04864"/>
            <a:ext cx="2555776" cy="45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240507" y="528640"/>
            <a:ext cx="8615363" cy="733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l-GR" sz="3000" b="1">
                <a:solidFill>
                  <a:schemeClr val="bg1"/>
                </a:solidFill>
                <a:latin typeface="Calibri Light" pitchFamily="34" charset="0"/>
              </a:rPr>
              <a:t>Παραδείγματα</a:t>
            </a:r>
            <a:endParaRPr lang="el-GR" sz="300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3147218" cy="419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2696467" cy="38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467544" y="1484784"/>
            <a:ext cx="1970484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atin typeface="Calibri" pitchFamily="34" charset="0"/>
              </a:rPr>
              <a:t>Ό</a:t>
            </a:r>
            <a:r>
              <a:rPr lang="el-GR" sz="2600" b="1" dirty="0" err="1">
                <a:latin typeface="Calibri" pitchFamily="34" charset="0"/>
              </a:rPr>
              <a:t>ραμα</a:t>
            </a:r>
            <a:endParaRPr lang="en-US" sz="2600" b="1" dirty="0">
              <a:latin typeface="Calibri" pitchFamily="34" charset="0"/>
            </a:endParaRP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3419872" y="1916832"/>
            <a:ext cx="1720453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 b="1" dirty="0">
                <a:latin typeface="Calibri" pitchFamily="34" charset="0"/>
              </a:rPr>
              <a:t>Αξίες</a:t>
            </a:r>
            <a:endParaRPr lang="en-US" sz="2600" b="1" dirty="0">
              <a:latin typeface="Calibri" pitchFamily="34" charset="0"/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5108973" y="1340768"/>
            <a:ext cx="4035027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 b="1" dirty="0">
                <a:latin typeface="Calibri" pitchFamily="34" charset="0"/>
              </a:rPr>
              <a:t>Συνθήματα παρακίνησης </a:t>
            </a:r>
            <a:endParaRPr lang="en-US" sz="2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84597" y="1520042"/>
            <a:ext cx="8154590" cy="393073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l-GR" sz="3400" dirty="0">
                <a:latin typeface="Calibri" pitchFamily="34" charset="0"/>
              </a:rPr>
              <a:t>Οι πιο αντιπροσωπευτικές των </a:t>
            </a:r>
            <a:r>
              <a:rPr lang="el-GR" sz="3400" dirty="0" smtClean="0">
                <a:latin typeface="Calibri" pitchFamily="34" charset="0"/>
              </a:rPr>
              <a:t>αξιών</a:t>
            </a:r>
            <a:endParaRPr lang="el-GR" sz="34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l-GR" sz="3400" dirty="0">
                <a:latin typeface="Calibri" pitchFamily="34" charset="0"/>
              </a:rPr>
              <a:t>Διατυπωμένες </a:t>
            </a:r>
            <a:r>
              <a:rPr lang="el-GR" sz="3400" b="1" dirty="0">
                <a:latin typeface="Calibri" pitchFamily="34" charset="0"/>
              </a:rPr>
              <a:t>με θετικό τρόπο</a:t>
            </a:r>
            <a:endParaRPr lang="en-US" sz="3400" b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l-GR" sz="3400" dirty="0">
                <a:latin typeface="Calibri" pitchFamily="34" charset="0"/>
              </a:rPr>
              <a:t>Να μη επικαλύπτονται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l-GR" sz="3400" dirty="0">
                <a:latin typeface="Calibri" pitchFamily="34" charset="0"/>
              </a:rPr>
              <a:t>Να είναι </a:t>
            </a:r>
            <a:r>
              <a:rPr lang="el-GR" sz="3400" b="1" dirty="0">
                <a:latin typeface="Calibri" pitchFamily="34" charset="0"/>
              </a:rPr>
              <a:t>παρατηρήσιμες</a:t>
            </a:r>
            <a:r>
              <a:rPr lang="el-GR" sz="3400" dirty="0">
                <a:latin typeface="Calibri" pitchFamily="34" charset="0"/>
              </a:rPr>
              <a:t> συμπεριφορές</a:t>
            </a:r>
            <a:endParaRPr lang="en-US" sz="3400" dirty="0"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sz="3400" dirty="0">
                <a:latin typeface="Calibri" pitchFamily="34" charset="0"/>
              </a:rPr>
              <a:t>Να είναι  </a:t>
            </a:r>
            <a:r>
              <a:rPr lang="el-GR" sz="3400" dirty="0" smtClean="0">
                <a:latin typeface="Calibri" pitchFamily="34" charset="0"/>
              </a:rPr>
              <a:t>σύντομες</a:t>
            </a:r>
            <a:r>
              <a:rPr lang="el-GR" sz="3000" dirty="0" smtClean="0">
                <a:latin typeface="Calibri" pitchFamily="34" charset="0"/>
              </a:rPr>
              <a:t> </a:t>
            </a:r>
            <a:r>
              <a:rPr lang="el-GR" sz="3600" dirty="0" smtClean="0">
                <a:latin typeface="Calibri" pitchFamily="34" charset="0"/>
              </a:rPr>
              <a:t>και </a:t>
            </a:r>
            <a:r>
              <a:rPr lang="el-GR" sz="3400" dirty="0" smtClean="0">
                <a:latin typeface="Calibri" pitchFamily="34" charset="0"/>
              </a:rPr>
              <a:t>εικονογραφημένες</a:t>
            </a:r>
            <a:endParaRPr lang="en-US" sz="34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Διατύπωση </a:t>
            </a:r>
            <a:r>
              <a:rPr lang="el-G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των προσδοκιών συμπεριφοράς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866FD4-DF3F-4B4D-9BB5-D55FEC127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8" t="14504" r="14629" b="2418"/>
          <a:stretch/>
        </p:blipFill>
        <p:spPr bwMode="auto">
          <a:xfrm>
            <a:off x="-1" y="0"/>
            <a:ext cx="91076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331639" y="260648"/>
            <a:ext cx="1440161" cy="6597352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866FD4-DF3F-4B4D-9BB5-D55FEC127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8" t="14504" r="43182" b="3174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4283968" y="0"/>
            <a:ext cx="4860032" cy="68580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627784" y="0"/>
            <a:ext cx="5278176" cy="584775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Αναμενόμενες συμπεριφορές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H="1">
            <a:off x="3923928" y="548680"/>
            <a:ext cx="1872208" cy="11521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3563888" y="548680"/>
            <a:ext cx="2232248" cy="19442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>
            <a:off x="3419872" y="548680"/>
            <a:ext cx="2376264" cy="30243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/>
              <a:t>Υλοποίηση </a:t>
            </a:r>
            <a:r>
              <a:rPr lang="el-GR" sz="4800" b="1" dirty="0"/>
              <a:t>του </a:t>
            </a:r>
            <a:r>
              <a:rPr lang="el-GR" sz="4800" b="1" dirty="0" smtClean="0"/>
              <a:t>ΣΣΠΘΣ</a:t>
            </a:r>
            <a:endParaRPr lang="el-GR" sz="4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Γ.  ΥΛΟΠΟΙΗΣΗ (σε επίπεδο Τάξης)</a:t>
            </a:r>
          </a:p>
        </p:txBody>
      </p:sp>
      <p:sp>
        <p:nvSpPr>
          <p:cNvPr id="5" name="TextBox 17"/>
          <p:cNvSpPr txBox="1">
            <a:spLocks noGrp="1"/>
          </p:cNvSpPr>
          <p:nvPr>
            <p:ph type="body" sz="quarter" idx="11"/>
          </p:nvPr>
        </p:nvSpPr>
        <p:spPr>
          <a:xfrm>
            <a:off x="354331" y="1524000"/>
            <a:ext cx="8435340" cy="2166747"/>
          </a:xfrm>
          <a:prstGeom prst="rect">
            <a:avLst/>
          </a:prstGeom>
          <a:solidFill>
            <a:srgbClr val="DDEFBF"/>
          </a:solidFill>
        </p:spPr>
        <p:txBody>
          <a:bodyPr wrap="square">
            <a:spAutoFit/>
          </a:bodyPr>
          <a:lstStyle/>
          <a:p>
            <a:pPr marL="800100" lvl="1" indent="-342900">
              <a:lnSpc>
                <a:spcPct val="100000"/>
              </a:lnSpc>
            </a:pPr>
            <a:r>
              <a:rPr lang="el-GR" sz="3200" dirty="0" smtClean="0">
                <a:latin typeface="Calibri" pitchFamily="34" charset="0"/>
              </a:rPr>
              <a:t>Κάνω </a:t>
            </a:r>
            <a:r>
              <a:rPr lang="el-GR" sz="3200" dirty="0">
                <a:latin typeface="Calibri" pitchFamily="34" charset="0"/>
              </a:rPr>
              <a:t>τις </a:t>
            </a:r>
            <a:r>
              <a:rPr lang="el-GR" sz="3200" b="1" dirty="0">
                <a:solidFill>
                  <a:srgbClr val="C00000"/>
                </a:solidFill>
                <a:latin typeface="Calibri" pitchFamily="34" charset="0"/>
              </a:rPr>
              <a:t>αξίες</a:t>
            </a:r>
            <a:r>
              <a:rPr lang="el-GR" sz="3200" dirty="0">
                <a:latin typeface="Calibri" pitchFamily="34" charset="0"/>
              </a:rPr>
              <a:t> </a:t>
            </a:r>
            <a:r>
              <a:rPr lang="el-GR" sz="3200" b="1" dirty="0">
                <a:latin typeface="Calibri" pitchFamily="34" charset="0"/>
              </a:rPr>
              <a:t>συγκεκριμένες </a:t>
            </a:r>
            <a:r>
              <a:rPr lang="el-GR" sz="3200" b="1" dirty="0" smtClean="0">
                <a:latin typeface="Calibri" pitchFamily="34" charset="0"/>
              </a:rPr>
              <a:t>&amp; κατανοητές</a:t>
            </a:r>
            <a:endParaRPr lang="el-GR" sz="3200" b="1" dirty="0">
              <a:latin typeface="Calibri" pitchFamily="34" charset="0"/>
            </a:endParaRPr>
          </a:p>
          <a:p>
            <a:pPr marL="800100" lvl="1" indent="-342900">
              <a:lnSpc>
                <a:spcPct val="100000"/>
              </a:lnSpc>
            </a:pPr>
            <a:r>
              <a:rPr lang="el-GR" sz="3200" dirty="0">
                <a:latin typeface="Calibri" pitchFamily="34" charset="0"/>
              </a:rPr>
              <a:t>Επιλέγω </a:t>
            </a:r>
            <a:r>
              <a:rPr lang="el-GR" sz="3200" dirty="0" smtClean="0">
                <a:latin typeface="Calibri" pitchFamily="34" charset="0"/>
              </a:rPr>
              <a:t>κατάλληλες </a:t>
            </a:r>
            <a:r>
              <a:rPr lang="el-GR" sz="3200" b="1" dirty="0" smtClean="0">
                <a:latin typeface="Calibri" pitchFamily="34" charset="0"/>
              </a:rPr>
              <a:t>διαδικασίες </a:t>
            </a:r>
            <a:r>
              <a:rPr lang="el-GR" sz="3200" b="1" dirty="0">
                <a:latin typeface="Calibri" pitchFamily="34" charset="0"/>
              </a:rPr>
              <a:t>και ρουτίνες </a:t>
            </a:r>
            <a:r>
              <a:rPr lang="el-GR" sz="3200" dirty="0">
                <a:latin typeface="Calibri" pitchFamily="34" charset="0"/>
              </a:rPr>
              <a:t>για τη διδασκαλία συμπεριφορών </a:t>
            </a:r>
            <a:endParaRPr lang="en-US" sz="3200" dirty="0">
              <a:latin typeface="Calibri" pitchFamily="34" charset="0"/>
            </a:endParaRPr>
          </a:p>
          <a:p>
            <a:pPr marL="800100" lvl="1" indent="-342900">
              <a:lnSpc>
                <a:spcPct val="100000"/>
              </a:lnSpc>
            </a:pPr>
            <a:r>
              <a:rPr lang="el-GR" sz="3200" b="1" dirty="0">
                <a:latin typeface="Calibri" pitchFamily="34" charset="0"/>
              </a:rPr>
              <a:t>Διδάσκω συμπεριφορές </a:t>
            </a:r>
          </a:p>
        </p:txBody>
      </p:sp>
      <p:sp>
        <p:nvSpPr>
          <p:cNvPr id="6" name="Cloud 4"/>
          <p:cNvSpPr/>
          <p:nvPr/>
        </p:nvSpPr>
        <p:spPr>
          <a:xfrm>
            <a:off x="3209368" y="4405430"/>
            <a:ext cx="5778661" cy="2376489"/>
          </a:xfrm>
          <a:prstGeom prst="cloud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5"/>
          <p:cNvSpPr/>
          <p:nvPr/>
        </p:nvSpPr>
        <p:spPr>
          <a:xfrm rot="21021213">
            <a:off x="3618413" y="4502204"/>
            <a:ext cx="49181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Το Σχολείο που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Ονειρευόμαστε!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b="1" dirty="0"/>
              <a:t>Επιλέγουμε 2-3 αξίες που συνάδουν με το όραμα του Σχολείου</a:t>
            </a:r>
          </a:p>
          <a:p>
            <a:pPr>
              <a:lnSpc>
                <a:spcPct val="100000"/>
              </a:lnSpc>
            </a:pPr>
            <a:r>
              <a:rPr lang="el-GR" dirty="0"/>
              <a:t>Δημιουργούμε</a:t>
            </a:r>
            <a:r>
              <a:rPr lang="el-GR" b="1" dirty="0"/>
              <a:t> πίνακα αξιών</a:t>
            </a:r>
          </a:p>
          <a:p>
            <a:pPr>
              <a:lnSpc>
                <a:spcPct val="100000"/>
              </a:lnSpc>
            </a:pPr>
            <a:r>
              <a:rPr lang="el-GR" dirty="0"/>
              <a:t>Ορίζουμε</a:t>
            </a:r>
            <a:r>
              <a:rPr lang="el-GR" b="1" dirty="0"/>
              <a:t> 1-2 αναμενόμενες συμπεριφορές </a:t>
            </a:r>
            <a:r>
              <a:rPr lang="el-GR" b="1" dirty="0">
                <a:solidFill>
                  <a:srgbClr val="C00000"/>
                </a:solidFill>
              </a:rPr>
              <a:t>για κάθε αξία</a:t>
            </a:r>
          </a:p>
          <a:p>
            <a:pPr>
              <a:lnSpc>
                <a:spcPct val="100000"/>
              </a:lnSpc>
            </a:pPr>
            <a:r>
              <a:rPr lang="el-GR" b="1" dirty="0"/>
              <a:t>Ενημερώνουμε μαθητές, εκπαιδευτικούς και γονείς για τις αξίες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b="1" dirty="0" smtClean="0"/>
              <a:t>Οι </a:t>
            </a:r>
            <a:r>
              <a:rPr lang="el-GR" b="1" dirty="0"/>
              <a:t>τρεις (3) </a:t>
            </a:r>
            <a:r>
              <a:rPr lang="el-GR" b="1" dirty="0" smtClean="0"/>
              <a:t>αξίες επιλέγονται </a:t>
            </a:r>
            <a:r>
              <a:rPr lang="el-GR" b="1" dirty="0"/>
              <a:t>με βάση:</a:t>
            </a:r>
          </a:p>
          <a:p>
            <a:pPr lvl="1">
              <a:spcAft>
                <a:spcPts val="600"/>
              </a:spcAft>
            </a:pPr>
            <a:r>
              <a:rPr lang="el-GR" sz="2200" b="1" dirty="0"/>
              <a:t>Δεδομένα </a:t>
            </a:r>
            <a:r>
              <a:rPr lang="el-GR" sz="2200" dirty="0"/>
              <a:t>(</a:t>
            </a:r>
            <a:r>
              <a:rPr lang="el-GR" sz="2200" i="1" dirty="0"/>
              <a:t>π.χ. Ψήφος των μελών του Συλλόγου Διδασκόντων</a:t>
            </a:r>
            <a:r>
              <a:rPr lang="el-GR" sz="2200" dirty="0"/>
              <a:t>)</a:t>
            </a:r>
          </a:p>
          <a:p>
            <a:pPr lvl="1">
              <a:spcAft>
                <a:spcPts val="600"/>
              </a:spcAft>
            </a:pPr>
            <a:r>
              <a:rPr lang="el-GR" sz="2200" b="1" dirty="0"/>
              <a:t>Πρόταση της </a:t>
            </a:r>
            <a:r>
              <a:rPr lang="el-GR" sz="2200" b="1" dirty="0" smtClean="0"/>
              <a:t>παιδαγωγικής ομάδας </a:t>
            </a:r>
            <a:r>
              <a:rPr lang="el-GR" sz="2200" b="1" dirty="0"/>
              <a:t>του ΣΣΠΘΣ.</a:t>
            </a:r>
          </a:p>
          <a:p>
            <a:pPr lvl="1">
              <a:spcAft>
                <a:spcPts val="600"/>
              </a:spcAft>
            </a:pPr>
            <a:r>
              <a:rPr lang="el-GR" sz="2200" b="1" dirty="0"/>
              <a:t>Χώρο εφαρμογής: </a:t>
            </a:r>
            <a:r>
              <a:rPr lang="el-GR" sz="2200" i="1" dirty="0"/>
              <a:t>(π.χ. αίθουσα) </a:t>
            </a:r>
            <a:r>
              <a:rPr lang="el-GR" sz="2200" b="1" dirty="0"/>
              <a:t>χρόνο </a:t>
            </a:r>
            <a:r>
              <a:rPr lang="el-GR" sz="2200" dirty="0"/>
              <a:t>(</a:t>
            </a:r>
            <a:r>
              <a:rPr lang="el-GR" sz="2200" i="1" dirty="0"/>
              <a:t>π.χ. διάλειμμα</a:t>
            </a:r>
            <a:r>
              <a:rPr lang="el-GR" sz="2200" dirty="0"/>
              <a:t>), </a:t>
            </a:r>
            <a:r>
              <a:rPr lang="el-GR" sz="2200" b="1" dirty="0"/>
              <a:t>ανάγκες του Σχολείου </a:t>
            </a:r>
            <a:r>
              <a:rPr lang="el-GR" sz="2200" i="1" dirty="0"/>
              <a:t>(π.χ. </a:t>
            </a:r>
            <a:r>
              <a:rPr lang="el-GR" sz="2200" i="1" dirty="0" smtClean="0"/>
              <a:t>μετακίνηση στις σκάλες του σχολείου).</a:t>
            </a:r>
            <a:endParaRPr lang="el-GR" sz="2200" dirty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-16064"/>
            <a:ext cx="9144000" cy="751114"/>
          </a:xfrm>
        </p:spPr>
        <p:txBody>
          <a:bodyPr/>
          <a:lstStyle/>
          <a:p>
            <a:pPr algn="ctr"/>
            <a:r>
              <a:rPr lang="el-GR" sz="3600" b="1" u="sng" dirty="0">
                <a:solidFill>
                  <a:srgbClr val="C00000"/>
                </a:solidFill>
              </a:rPr>
              <a:t>Αξίες</a:t>
            </a:r>
            <a:r>
              <a:rPr lang="el-GR" sz="3200" b="1" dirty="0"/>
              <a:t> &amp; αναμενόμενες συμπεριφορές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>
                <a:solidFill>
                  <a:srgbClr val="C00000"/>
                </a:solidFill>
              </a:rPr>
              <a:t>Αξία</a:t>
            </a:r>
            <a:r>
              <a:rPr lang="el-GR" dirty="0">
                <a:solidFill>
                  <a:srgbClr val="009999"/>
                </a:solidFill>
              </a:rPr>
              <a:t>: </a:t>
            </a:r>
            <a:r>
              <a:rPr lang="el-GR" b="1" dirty="0">
                <a:solidFill>
                  <a:srgbClr val="009999"/>
                </a:solidFill>
              </a:rPr>
              <a:t>Μια σύντομη δήλωση με θετική διατύπωση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/>
              <a:t>Συμπεριφορά: </a:t>
            </a:r>
            <a:r>
              <a:rPr lang="el-GR" dirty="0"/>
              <a:t>οποιαδήποτε ενέργεια/κίνηση του παιδιού στο σχολικό περιβάλλον</a:t>
            </a:r>
          </a:p>
          <a:p>
            <a:pPr>
              <a:buNone/>
            </a:pPr>
            <a:r>
              <a:rPr lang="el-GR" sz="2800" b="1" dirty="0"/>
              <a:t>Οι συμπεριφορές να είναι:</a:t>
            </a:r>
          </a:p>
          <a:p>
            <a:pPr lvl="0"/>
            <a:r>
              <a:rPr lang="el-GR" b="1" dirty="0"/>
              <a:t>Σύντομες </a:t>
            </a:r>
            <a:r>
              <a:rPr lang="el-GR" i="1" dirty="0"/>
              <a:t>(π.χ.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Μπαίνω περπατώντας στην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τάξη</a:t>
            </a:r>
            <a:r>
              <a:rPr lang="el-GR" i="1" dirty="0" smtClean="0"/>
              <a:t>) </a:t>
            </a:r>
            <a:endParaRPr lang="el-GR" i="1" dirty="0"/>
          </a:p>
          <a:p>
            <a:r>
              <a:rPr lang="el-GR" b="1" dirty="0"/>
              <a:t>Περιεκτικές </a:t>
            </a:r>
            <a:r>
              <a:rPr lang="el-GR" i="1" dirty="0"/>
              <a:t>(π.χ. ένα σύνολο συμπεριφορών να </a:t>
            </a:r>
            <a:r>
              <a:rPr lang="el-GR" i="1" dirty="0" smtClean="0"/>
              <a:t>υποστηρίζει μία </a:t>
            </a:r>
            <a:r>
              <a:rPr lang="el-GR" i="1" dirty="0"/>
              <a:t>αξία)</a:t>
            </a:r>
          </a:p>
          <a:p>
            <a:r>
              <a:rPr lang="el-GR" b="1" dirty="0"/>
              <a:t>Να απαντούν στην ερώτηση: </a:t>
            </a:r>
            <a:r>
              <a:rPr lang="el-GR" i="1" dirty="0"/>
              <a:t>Πώς θέλουμε τα παιδιά να συμπεριφέρονται στο σχολείο ώστε να επιτύχουν την αξία;</a:t>
            </a:r>
          </a:p>
          <a:p>
            <a:r>
              <a:rPr lang="el-GR" b="1" dirty="0"/>
              <a:t>Να είναι μετρήσιμες </a:t>
            </a:r>
            <a:r>
              <a:rPr lang="el-GR" dirty="0" smtClean="0"/>
              <a:t>(π.χ</a:t>
            </a:r>
            <a:r>
              <a:rPr lang="el-GR" dirty="0"/>
              <a:t>. δεν ολοκληρώνει την εργασία </a:t>
            </a:r>
            <a:r>
              <a:rPr lang="el-GR" dirty="0" smtClean="0"/>
              <a:t> μετρήσιμη, </a:t>
            </a:r>
            <a:r>
              <a:rPr lang="el-GR" i="1" dirty="0" smtClean="0"/>
              <a:t>είναι </a:t>
            </a:r>
            <a:r>
              <a:rPr lang="el-GR" i="1" dirty="0" smtClean="0"/>
              <a:t>τεμπέλης</a:t>
            </a:r>
            <a:r>
              <a:rPr lang="el-GR" i="1" dirty="0" smtClean="0"/>
              <a:t>: </a:t>
            </a:r>
            <a:r>
              <a:rPr lang="el-GR" i="1" dirty="0" smtClean="0"/>
              <a:t>μη </a:t>
            </a:r>
            <a:r>
              <a:rPr lang="el-GR" i="1" dirty="0" smtClean="0"/>
              <a:t>μετρήσιμη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-1073"/>
            <a:ext cx="9144000" cy="751114"/>
          </a:xfrm>
        </p:spPr>
        <p:txBody>
          <a:bodyPr/>
          <a:lstStyle/>
          <a:p>
            <a:pPr algn="ctr"/>
            <a:r>
              <a:rPr lang="el-GR" sz="3200" b="1" dirty="0"/>
              <a:t>Αξίες &amp; </a:t>
            </a:r>
            <a:r>
              <a:rPr lang="el-GR" sz="3200" b="1" u="sng" dirty="0">
                <a:solidFill>
                  <a:srgbClr val="C00000"/>
                </a:solidFill>
              </a:rPr>
              <a:t>αναμενόμενες</a:t>
            </a:r>
            <a:r>
              <a:rPr lang="el-GR" sz="3200" b="1" u="sng" dirty="0"/>
              <a:t> </a:t>
            </a:r>
            <a:r>
              <a:rPr lang="el-GR" sz="3200" b="1" u="sng" dirty="0">
                <a:solidFill>
                  <a:srgbClr val="C00000"/>
                </a:solidFill>
              </a:rPr>
              <a:t>συμπεριφορές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9999"/>
                </a:solidFill>
              </a:rPr>
              <a:t>Πώς θέλουμε να συμπεριφέρονται τα παιδιά;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Γιατί;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l-GR" dirty="0" smtClean="0"/>
              <a:t>Τα ερευνητικά δεδομένα υπογραμμίζουν ότι </a:t>
            </a:r>
            <a:r>
              <a:rPr lang="el-GR" b="1" dirty="0" smtClean="0"/>
              <a:t>κάθε συμπεριφορά μαθαίνεται </a:t>
            </a:r>
            <a:r>
              <a:rPr lang="el-GR" dirty="0" smtClean="0"/>
              <a:t>(</a:t>
            </a:r>
            <a:r>
              <a:rPr lang="el-GR" dirty="0" err="1" smtClean="0"/>
              <a:t>Simonsen</a:t>
            </a:r>
            <a:r>
              <a:rPr lang="el-GR" dirty="0" smtClean="0"/>
              <a:t>, &amp; </a:t>
            </a:r>
            <a:r>
              <a:rPr lang="el-GR" dirty="0" err="1" smtClean="0"/>
              <a:t>Sugai</a:t>
            </a:r>
            <a:r>
              <a:rPr lang="el-GR" dirty="0" smtClean="0"/>
              <a:t>, 2020). </a:t>
            </a:r>
          </a:p>
          <a:p>
            <a:r>
              <a:rPr lang="el-GR" b="1" dirty="0" smtClean="0"/>
              <a:t>Για παράδειγμα</a:t>
            </a:r>
            <a:r>
              <a:rPr lang="el-GR" dirty="0" smtClean="0"/>
              <a:t>, μαθαίνονται προσωπικές, διαπροσωπικές, σχολικές, επαγγελματικές και ψυχαγωγικές συμπεριφορές, </a:t>
            </a:r>
            <a:r>
              <a:rPr lang="el-GR" b="1" i="1" dirty="0" smtClean="0">
                <a:solidFill>
                  <a:srgbClr val="800000"/>
                </a:solidFill>
              </a:rPr>
              <a:t>ανεξάρτητα από το αν είναι σωστές ή λανθασμένες, κατάλληλες ή ακατάλληλες και επιθυμητές ή ανεπιθύμητες.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179851" y="1426466"/>
            <a:ext cx="8842661" cy="518419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el-GR" sz="2800" b="1" dirty="0"/>
              <a:t>Ποια αξία </a:t>
            </a:r>
            <a:r>
              <a:rPr lang="el-GR" sz="2800" b="1" dirty="0">
                <a:solidFill>
                  <a:srgbClr val="C00000"/>
                </a:solidFill>
              </a:rPr>
              <a:t>ΔΕΝ υπάρχει </a:t>
            </a:r>
            <a:r>
              <a:rPr lang="el-GR" sz="2800" b="1" dirty="0"/>
              <a:t>ή είναι ελλιπής; </a:t>
            </a:r>
          </a:p>
          <a:p>
            <a:pPr lvl="1">
              <a:buNone/>
            </a:pPr>
            <a:r>
              <a:rPr lang="el-GR" b="1" dirty="0"/>
              <a:t>Πώς θα  το διαπιστώσω; </a:t>
            </a:r>
          </a:p>
          <a:p>
            <a:pPr lvl="1" indent="0">
              <a:buNone/>
            </a:pPr>
            <a:r>
              <a:rPr lang="el-GR" i="1" dirty="0" smtClean="0"/>
              <a:t>Παρατηρούμε </a:t>
            </a:r>
            <a:r>
              <a:rPr lang="el-GR" i="1" dirty="0"/>
              <a:t>τα παιδιά για μια εβδομάδα - </a:t>
            </a:r>
            <a:r>
              <a:rPr lang="el-GR" i="1" dirty="0" smtClean="0"/>
              <a:t>κρατάμε </a:t>
            </a:r>
            <a:r>
              <a:rPr lang="el-GR" i="1" dirty="0"/>
              <a:t>ημερολόγιο και </a:t>
            </a:r>
            <a:r>
              <a:rPr lang="el-GR" i="1" dirty="0" smtClean="0"/>
              <a:t>καταλήγουμε </a:t>
            </a:r>
            <a:r>
              <a:rPr lang="el-GR" i="1" dirty="0"/>
              <a:t>σε 3 βασικές αξίες. </a:t>
            </a:r>
          </a:p>
          <a:p>
            <a:pPr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C00000"/>
                </a:solidFill>
              </a:rPr>
              <a:t>Ποιο είναι το σημαντικότερο πρόβλημα συμπεριφοράς; </a:t>
            </a:r>
          </a:p>
          <a:p>
            <a:pPr lvl="1" indent="0">
              <a:spcAft>
                <a:spcPts val="600"/>
              </a:spcAft>
              <a:buNone/>
            </a:pPr>
            <a:r>
              <a:rPr lang="el-GR" b="1" i="1" dirty="0" smtClean="0"/>
              <a:t>Παρατηρώ</a:t>
            </a:r>
            <a:r>
              <a:rPr lang="el-GR" i="1" dirty="0" smtClean="0"/>
              <a:t> τις συμπεριφορές </a:t>
            </a:r>
            <a:r>
              <a:rPr lang="el-GR" i="1" dirty="0"/>
              <a:t>των παιδιών</a:t>
            </a:r>
          </a:p>
          <a:p>
            <a:pPr lvl="1" indent="0">
              <a:spcAft>
                <a:spcPts val="600"/>
              </a:spcAft>
              <a:buNone/>
            </a:pPr>
            <a:r>
              <a:rPr lang="el-GR" b="1" i="1" dirty="0" smtClean="0"/>
              <a:t>Συζητώ/παίρνω συνέντευξη </a:t>
            </a:r>
            <a:r>
              <a:rPr lang="el-GR" i="1" dirty="0" smtClean="0"/>
              <a:t>από τα </a:t>
            </a:r>
            <a:r>
              <a:rPr lang="el-GR" i="1" dirty="0"/>
              <a:t>παιδιά</a:t>
            </a:r>
          </a:p>
          <a:p>
            <a:pPr lvl="1" indent="0">
              <a:spcAft>
                <a:spcPts val="600"/>
              </a:spcAft>
              <a:buNone/>
            </a:pPr>
            <a:r>
              <a:rPr lang="el-GR" i="1" dirty="0" smtClean="0"/>
              <a:t>Γίνεται, </a:t>
            </a:r>
            <a:r>
              <a:rPr lang="el-GR" b="1" i="1" dirty="0"/>
              <a:t>συζήτηση, ανταλλαγή πληροφοριών </a:t>
            </a:r>
            <a:r>
              <a:rPr lang="el-GR" i="1" dirty="0"/>
              <a:t>μεταξύ εκπαιδευτικών η/και Συλλόγου Διδασκόντων.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b="1" dirty="0"/>
              <a:t>Αξίες &amp; αναμενόμενες συμπεριφορές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9999"/>
                </a:solidFill>
              </a:rPr>
              <a:t>Τρόποι διερεύνησης  αξιών &amp; συμπεριφορών</a:t>
            </a:r>
            <a:endParaRPr lang="el-GR" sz="2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Τίτλος 2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Αξίες</a:t>
            </a:r>
            <a:r>
              <a:rPr lang="el-G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Συμπεριφορές </a:t>
            </a:r>
            <a:r>
              <a:rPr lang="el-G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διαδικασίες</a:t>
            </a:r>
          </a:p>
        </p:txBody>
      </p:sp>
      <p:graphicFrame>
        <p:nvGraphicFramePr>
          <p:cNvPr id="82980" name="Group 36"/>
          <p:cNvGraphicFramePr>
            <a:graphicFrameLocks noGrp="1"/>
          </p:cNvGraphicFramePr>
          <p:nvPr/>
        </p:nvGraphicFramePr>
        <p:xfrm>
          <a:off x="1" y="728663"/>
          <a:ext cx="9143999" cy="62484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7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Αξία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(Ασαφής ή αρνητική περιγραφή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συμπεριφοράς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στην τάξη)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Σαφής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περιγραφή </a:t>
                      </a: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συμπεριφοράς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στην τάξη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2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Διαδικασία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διδασκαλίας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συμπεριφοράς στην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τάξη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(ρουτίνα)</a:t>
                      </a:r>
                      <a:endParaRPr kumimoji="0" lang="el-G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2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1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Ασφάλεια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Μπαίνω στην τάξη με ασφάλεια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Δεν τρέχω όταν μπαίνω στην τάξη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Μπαίνω στην τάξη ακολουθώντας τη σειρά μου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Μπαίνω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στην τάξη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περπατώντας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Ο δάσκαλος και τα παιδιά πριν μπουν στην τάξη ακολουθούν τη σειρά τους και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μπαίνουν βαδίζοντας</a:t>
                      </a:r>
                      <a:endParaRPr kumimoji="0" 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Ευγένεια</a:t>
                      </a:r>
                      <a:endParaRPr kumimoji="0" lang="el-G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6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Συμμετέχω στο μάθημα με σεβασμό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στη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δασκάλα και τους συμμαθητές μου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Δεν πετάγομαι από τη θέση μου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6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Σηκώνω το χέρι μου για να συμμετέχω στο μάθημα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Περιμένω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άδεια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από τη δασκάλα πριν μιλήσω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Όλα τα παιδιά σηκώνουν το χέρι τους και περιμένουν να τους δώσει τον λόγο η δασκάλα πριν μιλήσουν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Καθαριότητα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Διατηρώ την τάξη σε καλή κατάσταση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Δεν λερώνω το θρανίο μου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Πετώ τα σκουπίδια μου στον κάδο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Διατηρώ το θρανίο μου καθαρό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Τα παιδιά πετούν από ένα μικρό σκουπίδι στον κάδο και καθαρίζουν το θρανίο τους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32;p28"/>
          <p:cNvSpPr txBox="1">
            <a:spLocks noGrp="1"/>
          </p:cNvSpPr>
          <p:nvPr>
            <p:ph type="title"/>
          </p:nvPr>
        </p:nvSpPr>
        <p:spPr bwMode="auto">
          <a:xfrm>
            <a:off x="323528" y="548680"/>
            <a:ext cx="8643020" cy="1584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lnSpc>
                <a:spcPts val="3500"/>
              </a:lnSpc>
              <a:buClr>
                <a:srgbClr val="000000"/>
              </a:buClr>
              <a:buSzPts val="4400"/>
            </a:pPr>
            <a:r>
              <a:rPr lang="el-GR" sz="4000" b="1" u="sng" dirty="0" smtClean="0">
                <a:solidFill>
                  <a:srgbClr val="0000FF"/>
                </a:solidFill>
                <a:latin typeface="Calibri" pitchFamily="34" charset="0"/>
                <a:sym typeface="Calibri" pitchFamily="34" charset="0"/>
              </a:rPr>
              <a:t>Α</a:t>
            </a:r>
            <a:r>
              <a:rPr lang="el-GR" sz="3600" b="1" u="sng" dirty="0" smtClean="0">
                <a:solidFill>
                  <a:srgbClr val="0000FF"/>
                </a:solidFill>
                <a:latin typeface="Calibri" pitchFamily="34" charset="0"/>
                <a:sym typeface="Calibri" pitchFamily="34" charset="0"/>
              </a:rPr>
              <a:t>ξία</a:t>
            </a:r>
            <a:r>
              <a:rPr lang="el-GR" sz="3600" b="1" dirty="0">
                <a:solidFill>
                  <a:srgbClr val="0000FF"/>
                </a:solidFill>
                <a:latin typeface="Calibri" pitchFamily="34" charset="0"/>
                <a:sym typeface="Calibri" pitchFamily="34" charset="0"/>
              </a:rPr>
              <a:t>: Σεβασμός</a:t>
            </a:r>
            <a:r>
              <a:rPr lang="el-GR" sz="3600" b="1" dirty="0">
                <a:solidFill>
                  <a:schemeClr val="hlink"/>
                </a:solidFill>
                <a:latin typeface="Calibri" pitchFamily="34" charset="0"/>
                <a:sym typeface="Calibri" pitchFamily="34" charset="0"/>
              </a:rPr>
              <a:t/>
            </a:r>
            <a:br>
              <a:rPr lang="el-GR" sz="3600" b="1" dirty="0">
                <a:solidFill>
                  <a:schemeClr val="hlink"/>
                </a:solidFill>
                <a:latin typeface="Calibri" pitchFamily="34" charset="0"/>
                <a:sym typeface="Calibri" pitchFamily="34" charset="0"/>
              </a:rPr>
            </a:br>
            <a:r>
              <a:rPr lang="el-GR" sz="3600" b="1" u="sng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Συμπεριφορά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: Κάνω ησυχία στο μάθημα</a:t>
            </a:r>
            <a:br>
              <a:rPr lang="el-GR" sz="36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</a:br>
            <a:r>
              <a:rPr lang="el-GR" sz="36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Calibri" pitchFamily="34" charset="0"/>
              </a:rPr>
              <a:t>Διαδικασία ή Ρουτίνα</a:t>
            </a:r>
            <a:r>
              <a:rPr lang="el-GR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Calibri" pitchFamily="34" charset="0"/>
              </a:rPr>
              <a:t>: χρήση σήματος προσοχής</a:t>
            </a:r>
            <a:endParaRPr lang="el-GR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8675" name="Google Shape;233;p28"/>
          <p:cNvSpPr txBox="1">
            <a:spLocks noGrp="1"/>
          </p:cNvSpPr>
          <p:nvPr>
            <p:ph type="body" idx="1"/>
          </p:nvPr>
        </p:nvSpPr>
        <p:spPr bwMode="auto">
          <a:xfrm>
            <a:off x="179512" y="2408329"/>
            <a:ext cx="8662988" cy="4333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SzPts val="3200"/>
              <a:buFont typeface="Calibri Light" pitchFamily="34" charset="0"/>
              <a:buAutoNum type="arabicPeriod"/>
            </a:pP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Όταν ο εκπαιδευτικός </a:t>
            </a:r>
            <a:r>
              <a:rPr lang="el-GR" b="1" dirty="0">
                <a:solidFill>
                  <a:srgbClr val="000000"/>
                </a:solidFill>
                <a:sym typeface="Calibri" pitchFamily="34" charset="0"/>
              </a:rPr>
              <a:t>σηκώνει το χέρι</a:t>
            </a: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, οι μαθητές της τάξης σταματούν να μιλούν και σηκώνουν επίσης το χέρι.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SzPts val="3200"/>
              <a:buFont typeface="Calibri Light" pitchFamily="34" charset="0"/>
              <a:buAutoNum type="arabicPeriod"/>
            </a:pP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Όση ώρα δεν σταματούν οι </a:t>
            </a:r>
            <a:r>
              <a:rPr lang="el-GR" dirty="0" smtClean="0">
                <a:solidFill>
                  <a:srgbClr val="000000"/>
                </a:solidFill>
                <a:sym typeface="Calibri" pitchFamily="34" charset="0"/>
              </a:rPr>
              <a:t>ομιλίες </a:t>
            </a: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και δεν γίνεται απόλυτη ησυχία, οι μαθητές και ο εκπαιδευτικός </a:t>
            </a:r>
            <a:r>
              <a:rPr lang="el-GR" b="1" dirty="0">
                <a:solidFill>
                  <a:srgbClr val="000000"/>
                </a:solidFill>
                <a:sym typeface="Calibri" pitchFamily="34" charset="0"/>
              </a:rPr>
              <a:t>διατηρούν σηκωμένο το χέρι</a:t>
            </a: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SzPts val="3200"/>
              <a:buFont typeface="Calibri Light" pitchFamily="34" charset="0"/>
              <a:buAutoNum type="arabicPeriod"/>
            </a:pP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Όταν σταματήσουν οι </a:t>
            </a:r>
            <a:r>
              <a:rPr lang="el-GR" dirty="0" smtClean="0">
                <a:solidFill>
                  <a:srgbClr val="000000"/>
                </a:solidFill>
                <a:sym typeface="Calibri" pitchFamily="34" charset="0"/>
              </a:rPr>
              <a:t>ομιλίες </a:t>
            </a: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και ο εκπαιδευτικός διαπιστώσει απόλυτη ησυχία, τότε </a:t>
            </a:r>
            <a:r>
              <a:rPr lang="el-GR" b="1" dirty="0">
                <a:solidFill>
                  <a:srgbClr val="000000"/>
                </a:solidFill>
                <a:sym typeface="Calibri" pitchFamily="34" charset="0"/>
              </a:rPr>
              <a:t>πρώτος εκείνος κατεβάζει το χέρι</a:t>
            </a: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SzPts val="3200"/>
              <a:buFont typeface="Calibri Light" pitchFamily="34" charset="0"/>
              <a:buAutoNum type="arabicPeriod"/>
            </a:pPr>
            <a:r>
              <a:rPr lang="el-GR" dirty="0">
                <a:solidFill>
                  <a:srgbClr val="000000"/>
                </a:solidFill>
                <a:sym typeface="Calibri" pitchFamily="34" charset="0"/>
              </a:rPr>
              <a:t>Μετά τον εκπαιδευτικό οι μαθητές </a:t>
            </a:r>
            <a:r>
              <a:rPr lang="el-GR" b="1" dirty="0">
                <a:solidFill>
                  <a:srgbClr val="000000"/>
                </a:solidFill>
                <a:sym typeface="Calibri" pitchFamily="34" charset="0"/>
              </a:rPr>
              <a:t>κατεβάζουν επίσης το χέρι, διατηρώντας την </a:t>
            </a:r>
            <a:r>
              <a:rPr lang="el-GR" b="1" dirty="0" smtClean="0">
                <a:solidFill>
                  <a:srgbClr val="000000"/>
                </a:solidFill>
                <a:sym typeface="Calibri" pitchFamily="34" charset="0"/>
              </a:rPr>
              <a:t>ησυχία</a:t>
            </a:r>
            <a:r>
              <a:rPr lang="el-GR" dirty="0" smtClean="0">
                <a:solidFill>
                  <a:srgbClr val="000000"/>
                </a:solidFill>
                <a:sym typeface="Calibri" pitchFamily="34" charset="0"/>
              </a:rPr>
              <a:t>.</a:t>
            </a:r>
            <a:endParaRPr lang="el-GR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475656" y="1166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Calibri" pitchFamily="34" charset="0"/>
                <a:sym typeface="Calibri" pitchFamily="34" charset="0"/>
              </a:rPr>
              <a:t>ΠΑΡΑΔΕΙΓΜΑ</a:t>
            </a:r>
            <a:endParaRPr lang="el-G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2"/>
          <p:cNvSpPr>
            <a:spLocks noGrp="1"/>
          </p:cNvSpPr>
          <p:nvPr>
            <p:ph type="title"/>
          </p:nvPr>
        </p:nvSpPr>
        <p:spPr bwMode="auto">
          <a:xfrm>
            <a:off x="0" y="-7937"/>
            <a:ext cx="9144000" cy="542509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800" b="1" dirty="0">
                <a:latin typeface="Calibri" pitchFamily="34" charset="0"/>
              </a:rPr>
              <a:t> Σύνδεση: αξίας-συμπεριφοράς-ρουτίνας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="" xmlns:a16="http://schemas.microsoft.com/office/drawing/2014/main" id="{4227D4D8-133C-9B38-4E16-03E14F5D3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8193931"/>
              </p:ext>
            </p:extLst>
          </p:nvPr>
        </p:nvGraphicFramePr>
        <p:xfrm>
          <a:off x="0" y="709449"/>
          <a:ext cx="9143999" cy="614855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12719">
                  <a:extLst>
                    <a:ext uri="{9D8B030D-6E8A-4147-A177-3AD203B41FA5}">
                      <a16:colId xmlns="" xmlns:a16="http://schemas.microsoft.com/office/drawing/2014/main" val="440954979"/>
                    </a:ext>
                  </a:extLst>
                </a:gridCol>
                <a:gridCol w="2238074">
                  <a:extLst>
                    <a:ext uri="{9D8B030D-6E8A-4147-A177-3AD203B41FA5}">
                      <a16:colId xmlns="" xmlns:a16="http://schemas.microsoft.com/office/drawing/2014/main" val="3785116200"/>
                    </a:ext>
                  </a:extLst>
                </a:gridCol>
                <a:gridCol w="5093206">
                  <a:extLst>
                    <a:ext uri="{9D8B030D-6E8A-4147-A177-3AD203B41FA5}">
                      <a16:colId xmlns="" xmlns:a16="http://schemas.microsoft.com/office/drawing/2014/main" val="1786750843"/>
                    </a:ext>
                  </a:extLst>
                </a:gridCol>
              </a:tblGrid>
              <a:tr h="862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FF"/>
                          </a:solidFill>
                          <a:effectLst/>
                        </a:rPr>
                        <a:t>Αξίες</a:t>
                      </a: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Συμπεριφορές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</a:rPr>
                        <a:t>(παρατηρήσιμες)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  <a:effectLst/>
                        </a:rPr>
                        <a:t>Διαδικασίες / Ρουτίνες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l-GR" sz="2400" dirty="0" smtClean="0">
                          <a:solidFill>
                            <a:srgbClr val="C00000"/>
                          </a:solidFill>
                          <a:effectLst/>
                        </a:rPr>
                        <a:t>πάντα θετική </a:t>
                      </a:r>
                      <a:r>
                        <a:rPr lang="el-GR" sz="2400" dirty="0">
                          <a:solidFill>
                            <a:srgbClr val="C00000"/>
                          </a:solidFill>
                          <a:effectLst/>
                        </a:rPr>
                        <a:t>διατύπωση</a:t>
                      </a:r>
                      <a:r>
                        <a:rPr lang="el-GR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l-G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6628173"/>
                  </a:ext>
                </a:extLst>
              </a:tr>
              <a:tr h="1500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solidFill>
                            <a:srgbClr val="0000FF"/>
                          </a:solidFill>
                          <a:effectLst/>
                        </a:rPr>
                        <a:t>Σεβασμός</a:t>
                      </a:r>
                      <a:endParaRPr lang="el-GR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el-GR" sz="2000" dirty="0">
                          <a:solidFill>
                            <a:srgbClr val="0000FF"/>
                          </a:solidFill>
                          <a:effectLst/>
                        </a:rPr>
                        <a:t>Ενεργός</a:t>
                      </a:r>
                      <a:r>
                        <a:rPr lang="el-GR" sz="2000" dirty="0">
                          <a:effectLst/>
                        </a:rPr>
                        <a:t> ακροατής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endParaRPr lang="el-G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Μιλώ ευγενικά</a:t>
                      </a: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-Μιλώ </a:t>
                      </a:r>
                      <a:r>
                        <a:rPr lang="el-GR" sz="2000" dirty="0">
                          <a:effectLst/>
                        </a:rPr>
                        <a:t>αφού τελειώσει ο συνομιλητής μου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-Ζητώ </a:t>
                      </a:r>
                      <a:r>
                        <a:rPr lang="el-GR" sz="2000" dirty="0">
                          <a:effectLst/>
                        </a:rPr>
                        <a:t>άδεια για να πάρω το λόγο - </a:t>
                      </a:r>
                      <a:r>
                        <a:rPr lang="el-GR" sz="2000" dirty="0">
                          <a:solidFill>
                            <a:srgbClr val="0000FF"/>
                          </a:solidFill>
                          <a:effectLst/>
                        </a:rPr>
                        <a:t>Συνεισφέρω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-Απευθύνομαι </a:t>
                      </a:r>
                      <a:r>
                        <a:rPr lang="el-GR" sz="2000" dirty="0">
                          <a:effectLst/>
                        </a:rPr>
                        <a:t>στον άλλο με το όνομά του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-Χρησιμοποιώ </a:t>
                      </a:r>
                      <a:r>
                        <a:rPr lang="el-GR" sz="2000" dirty="0">
                          <a:effectLst/>
                        </a:rPr>
                        <a:t>τις λέξεις παρακαλώ/ευχαριστώ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80072810"/>
                  </a:ext>
                </a:extLst>
              </a:tr>
              <a:tr h="1602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solidFill>
                            <a:srgbClr val="0000FF"/>
                          </a:solidFill>
                          <a:effectLst/>
                        </a:rPr>
                        <a:t>Υπευθυνότητα</a:t>
                      </a:r>
                      <a:endParaRPr lang="el-GR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Τακτοποίηση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Καθήκοντα/Δικαιώματα</a:t>
                      </a: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-Συμμαζεύω </a:t>
                      </a:r>
                      <a:r>
                        <a:rPr lang="el-GR" sz="2000" dirty="0">
                          <a:effectLst/>
                        </a:rPr>
                        <a:t>τα πράγματά μου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-Διατηρώ </a:t>
                      </a:r>
                      <a:r>
                        <a:rPr lang="el-GR" sz="2000" dirty="0">
                          <a:effectLst/>
                        </a:rPr>
                        <a:t>το θρανίο μου καθαρό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-Ολοκληρώνω </a:t>
                      </a:r>
                      <a:r>
                        <a:rPr lang="el-GR" sz="2000" dirty="0">
                          <a:effectLst/>
                        </a:rPr>
                        <a:t>την εργασία που έχω αναλάβει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-Ζητώ </a:t>
                      </a:r>
                      <a:r>
                        <a:rPr lang="el-GR" sz="2000" dirty="0">
                          <a:effectLst/>
                        </a:rPr>
                        <a:t>βοήθεια όταν κάτι με δυσκολεύει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54302746"/>
                  </a:ext>
                </a:extLst>
              </a:tr>
              <a:tr h="2182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solidFill>
                            <a:srgbClr val="0000FF"/>
                          </a:solidFill>
                          <a:effectLst/>
                        </a:rPr>
                        <a:t>Ασφάλεια</a:t>
                      </a:r>
                      <a:endParaRPr lang="el-GR" sz="20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55" marR="361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Κίνηση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endParaRPr lang="el-GR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Υγιεινή</a:t>
                      </a: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-Περιμένω </a:t>
                      </a:r>
                      <a:r>
                        <a:rPr lang="el-GR" sz="2000" dirty="0">
                          <a:effectLst/>
                        </a:rPr>
                        <a:t>τη σειρά μου για να μπω στην </a:t>
                      </a:r>
                      <a:r>
                        <a:rPr lang="el-GR" sz="2000" dirty="0" smtClean="0">
                          <a:effectLst/>
                        </a:rPr>
                        <a:t>τάξη</a:t>
                      </a:r>
                      <a:endParaRPr lang="el-GR" sz="20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-Στις </a:t>
                      </a:r>
                      <a:r>
                        <a:rPr lang="el-GR" sz="2000" dirty="0">
                          <a:effectLst/>
                        </a:rPr>
                        <a:t>σκάλες βαδίζω αργά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>
                          <a:effectLst/>
                        </a:rPr>
                        <a:t>-</a:t>
                      </a:r>
                      <a:r>
                        <a:rPr lang="el-GR" sz="2000" dirty="0" smtClean="0">
                          <a:effectLst/>
                        </a:rPr>
                        <a:t>Βήχω/</a:t>
                      </a:r>
                      <a:r>
                        <a:rPr lang="el-GR" sz="2000" dirty="0" err="1" smtClean="0">
                          <a:effectLst/>
                        </a:rPr>
                        <a:t>φτερνίζομα</a:t>
                      </a:r>
                      <a:r>
                        <a:rPr lang="el-GR" sz="2000" dirty="0" smtClean="0">
                          <a:effectLst/>
                        </a:rPr>
                        <a:t>ι </a:t>
                      </a:r>
                      <a:r>
                        <a:rPr lang="el-GR" sz="2000" dirty="0">
                          <a:effectLst/>
                        </a:rPr>
                        <a:t>στον αγκώνα μου ή σε χαρτομάντηλο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2000" dirty="0" smtClean="0">
                          <a:effectLst/>
                        </a:rPr>
                        <a:t>-Πλένω </a:t>
                      </a:r>
                      <a:r>
                        <a:rPr lang="el-GR" sz="2000" dirty="0">
                          <a:effectLst/>
                        </a:rPr>
                        <a:t>τα χέρια μετά τη χρήση της τουαλέτας</a:t>
                      </a:r>
                    </a:p>
                  </a:txBody>
                  <a:tcPr marL="36155" marR="361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499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464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dirty="0">
                <a:latin typeface="Calibri" pitchFamily="34" charset="0"/>
              </a:rPr>
              <a:t> Εφαρμογή παρέμβασης </a:t>
            </a:r>
            <a:r>
              <a:rPr lang="el-GR" sz="2400" dirty="0" smtClean="0">
                <a:latin typeface="Calibri" pitchFamily="34" charset="0"/>
              </a:rPr>
              <a:t>ΣΣΠΘΣ </a:t>
            </a:r>
            <a:r>
              <a:rPr lang="el-GR" sz="2400" dirty="0">
                <a:latin typeface="Calibri" pitchFamily="34" charset="0"/>
              </a:rPr>
              <a:t>/ </a:t>
            </a:r>
            <a:br>
              <a:rPr lang="el-GR" sz="2400" dirty="0">
                <a:latin typeface="Calibri" pitchFamily="34" charset="0"/>
              </a:rPr>
            </a:br>
            <a:r>
              <a:rPr lang="el-GR" sz="2400" dirty="0">
                <a:latin typeface="Calibri" pitchFamily="34" charset="0"/>
              </a:rPr>
              <a:t>ενέργειες εκπαιδευτικού:</a:t>
            </a:r>
            <a:r>
              <a:rPr lang="el-GR" sz="2400" dirty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9999"/>
                </a:solidFill>
                <a:latin typeface="Calibri" pitchFamily="34" charset="0"/>
              </a:rPr>
              <a:t>διδασκαλία συμπεριφορών </a:t>
            </a:r>
            <a:endParaRPr lang="el-GR" sz="2400" b="1" dirty="0">
              <a:latin typeface="Calibri" pitchFamily="34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="" xmlns:a16="http://schemas.microsoft.com/office/drawing/2014/main" id="{3040189E-9C88-9BB7-2091-2E16B80F8DC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4462207"/>
              </p:ext>
            </p:extLst>
          </p:nvPr>
        </p:nvGraphicFramePr>
        <p:xfrm>
          <a:off x="797486" y="792381"/>
          <a:ext cx="8283461" cy="551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- Εικόνα" descr="Συμβόλαιο.jpg"/>
          <p:cNvPicPr>
            <a:picLocks noChangeAspect="1"/>
          </p:cNvPicPr>
          <p:nvPr/>
        </p:nvPicPr>
        <p:blipFill>
          <a:blip r:embed="rId7" cstate="print"/>
          <a:srcRect l="9586" r="13083" b="19417"/>
          <a:stretch>
            <a:fillRect/>
          </a:stretch>
        </p:blipFill>
        <p:spPr>
          <a:xfrm rot="20773245">
            <a:off x="482706" y="3636856"/>
            <a:ext cx="2091791" cy="2870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886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96571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+mn-lt"/>
              </a:rPr>
              <a:t>Πως διδάσκουμε την αποδεκτή συμπεριφορά</a:t>
            </a:r>
            <a:endParaRPr lang="el-GR" sz="3200" b="1" dirty="0">
              <a:latin typeface="+mn-lt"/>
            </a:endParaRPr>
          </a:p>
        </p:txBody>
      </p:sp>
      <p:sp>
        <p:nvSpPr>
          <p:cNvPr id="4" name="6 - Θέση περιεχομένου"/>
          <p:cNvSpPr>
            <a:spLocks noGrp="1"/>
          </p:cNvSpPr>
          <p:nvPr>
            <p:ph idx="1"/>
          </p:nvPr>
        </p:nvSpPr>
        <p:spPr>
          <a:xfrm>
            <a:off x="104913" y="794480"/>
            <a:ext cx="9039086" cy="5730864"/>
          </a:xfrm>
        </p:spPr>
        <p:txBody>
          <a:bodyPr>
            <a:normAutofit/>
          </a:bodyPr>
          <a:lstStyle/>
          <a:p>
            <a:r>
              <a:rPr lang="el-GR" sz="2800" b="1" dirty="0"/>
              <a:t>Αναφέρουμε</a:t>
            </a:r>
            <a:r>
              <a:rPr lang="el-GR" sz="2800" dirty="0"/>
              <a:t> στον μαθητή την κοινωνική δεξιότητα (</a:t>
            </a:r>
            <a:r>
              <a:rPr lang="el-GR" sz="2800" i="1" dirty="0"/>
              <a:t>πχ. συνεργάζομαι με τους συμμαθητές μου</a:t>
            </a:r>
            <a:r>
              <a:rPr lang="el-GR" sz="2800" dirty="0"/>
              <a:t>)</a:t>
            </a:r>
          </a:p>
          <a:p>
            <a:r>
              <a:rPr lang="el-GR" sz="2800" b="1" dirty="0"/>
              <a:t>Εξηγούμε</a:t>
            </a:r>
            <a:r>
              <a:rPr lang="el-GR" sz="2800" dirty="0"/>
              <a:t> την αναγκαιότητα διδασκαλίας της συμπεριφοράς (</a:t>
            </a:r>
            <a:r>
              <a:rPr lang="el-GR" sz="2800" i="1" dirty="0"/>
              <a:t>γίνομαι καλύτερος φίλος, αποδεκτός από όλους</a:t>
            </a:r>
            <a:r>
              <a:rPr lang="el-GR" sz="2800" dirty="0"/>
              <a:t>)</a:t>
            </a:r>
          </a:p>
          <a:p>
            <a:r>
              <a:rPr lang="el-GR" sz="2800" b="1" dirty="0"/>
              <a:t>Παρουσιάζουμε</a:t>
            </a:r>
            <a:r>
              <a:rPr lang="el-GR" sz="2800" dirty="0"/>
              <a:t> την κατάλληλη συμπεριφορά (</a:t>
            </a:r>
            <a:r>
              <a:rPr lang="el-GR" sz="2800" i="1" dirty="0"/>
              <a:t>βοηθώ να τελειώσει μια εργασία</a:t>
            </a:r>
            <a:r>
              <a:rPr lang="el-GR" sz="2800" dirty="0"/>
              <a:t>)</a:t>
            </a:r>
          </a:p>
          <a:p>
            <a:r>
              <a:rPr lang="el-GR" sz="2800" b="1" dirty="0" smtClean="0"/>
              <a:t>Παρουσιάζουμε</a:t>
            </a:r>
            <a:r>
              <a:rPr lang="el-GR" sz="2800" dirty="0" smtClean="0"/>
              <a:t> </a:t>
            </a:r>
            <a:r>
              <a:rPr lang="el-GR" sz="2800" b="1" dirty="0" smtClean="0"/>
              <a:t>σενάρια</a:t>
            </a:r>
            <a:r>
              <a:rPr lang="el-GR" sz="2800" dirty="0" smtClean="0"/>
              <a:t> </a:t>
            </a:r>
            <a:r>
              <a:rPr lang="el-GR" sz="2800" dirty="0"/>
              <a:t>με παραδείγματα και αντιπαραδείγματα (</a:t>
            </a:r>
            <a:r>
              <a:rPr lang="el-GR" sz="2800" i="1" dirty="0"/>
              <a:t>βοηθώ ή μαλώνω</a:t>
            </a:r>
            <a:r>
              <a:rPr lang="en-US" sz="2800" i="1" dirty="0"/>
              <a:t>;</a:t>
            </a:r>
            <a:r>
              <a:rPr lang="en-US" sz="2800" dirty="0"/>
              <a:t>)</a:t>
            </a:r>
            <a:endParaRPr lang="el-GR" sz="2800" dirty="0"/>
          </a:p>
          <a:p>
            <a:r>
              <a:rPr lang="el-GR" sz="2800" b="1" dirty="0"/>
              <a:t>Γίνεται </a:t>
            </a:r>
            <a:r>
              <a:rPr lang="el-GR" sz="2800" b="1" dirty="0" err="1"/>
              <a:t>υπόδυση</a:t>
            </a:r>
            <a:r>
              <a:rPr lang="el-GR" sz="2800" b="1" dirty="0"/>
              <a:t> ρόλων  </a:t>
            </a:r>
          </a:p>
          <a:p>
            <a:r>
              <a:rPr lang="el-GR" sz="2800" dirty="0" smtClean="0"/>
              <a:t>Ολοκληρώνουμε </a:t>
            </a:r>
            <a:r>
              <a:rPr lang="el-GR" sz="2800" dirty="0" smtClean="0"/>
              <a:t>το  </a:t>
            </a:r>
            <a:r>
              <a:rPr lang="el-GR" sz="2800" dirty="0"/>
              <a:t>μάθημα με </a:t>
            </a:r>
            <a:r>
              <a:rPr lang="el-GR" sz="2800" b="1" dirty="0"/>
              <a:t>αξιολόγηση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Θέση περιεχομένου 17"/>
          <p:cNvPicPr>
            <a:picLocks noGrp="1" noChangeArrowheads="1"/>
          </p:cNvPicPr>
          <p:nvPr>
            <p:ph sz="quarter" idx="4294967295"/>
          </p:nvPr>
        </p:nvPicPr>
        <p:blipFill>
          <a:blip r:embed="rId2" cstate="email">
            <a:lum bright="-5000" contrast="-5000"/>
          </a:blip>
          <a:srcRect b="30851"/>
          <a:stretch>
            <a:fillRect/>
          </a:stretch>
        </p:blipFill>
        <p:spPr bwMode="auto">
          <a:xfrm>
            <a:off x="19050" y="228600"/>
            <a:ext cx="3592203" cy="1688232"/>
          </a:xfrm>
          <a:prstGeom prst="rect">
            <a:avLst/>
          </a:prstGeom>
          <a:noFill/>
        </p:spPr>
      </p:pic>
      <p:pic>
        <p:nvPicPr>
          <p:cNvPr id="37890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0937" y="3557016"/>
            <a:ext cx="5593063" cy="330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29538" y="0"/>
            <a:ext cx="5514462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51520" y="4077072"/>
            <a:ext cx="288032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Χρήση </a:t>
            </a:r>
            <a:r>
              <a:rPr lang="el-GR" sz="2400" b="1" dirty="0" err="1" smtClean="0">
                <a:latin typeface="Calibri" pitchFamily="34" charset="0"/>
              </a:rPr>
              <a:t>Οπτικοποιημένης</a:t>
            </a:r>
            <a:r>
              <a:rPr lang="el-GR" sz="2400" b="1" dirty="0" smtClean="0">
                <a:latin typeface="Calibri" pitchFamily="34" charset="0"/>
              </a:rPr>
              <a:t> βοήθειας και Εργαλείων 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7504" y="1988840"/>
            <a:ext cx="3456384" cy="193899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Διδασκαλία </a:t>
            </a:r>
            <a:r>
              <a:rPr lang="el-GR" sz="2400" b="1" dirty="0" smtClean="0">
                <a:solidFill>
                  <a:srgbClr val="C00000"/>
                </a:solidFill>
              </a:rPr>
              <a:t>μίας </a:t>
            </a:r>
            <a:r>
              <a:rPr lang="el-GR" sz="2400" b="1" dirty="0" smtClean="0">
                <a:solidFill>
                  <a:srgbClr val="C00000"/>
                </a:solidFill>
              </a:rPr>
              <a:t>(1) </a:t>
            </a:r>
            <a:r>
              <a:rPr lang="el-GR" sz="2400" b="1" dirty="0" smtClean="0"/>
              <a:t>αναμενόμενης συμπεριφοράς</a:t>
            </a:r>
            <a:r>
              <a:rPr lang="el-GR" sz="2400" dirty="0" smtClean="0"/>
              <a:t>                           </a:t>
            </a:r>
            <a:r>
              <a:rPr lang="el-GR" sz="2400" dirty="0" smtClean="0"/>
              <a:t>μέσα από </a:t>
            </a:r>
            <a:r>
              <a:rPr lang="el-GR" sz="2400" dirty="0" smtClean="0"/>
              <a:t>1 – 2 </a:t>
            </a:r>
            <a:r>
              <a:rPr lang="el-GR" sz="2400" dirty="0" smtClean="0"/>
              <a:t>ρουτίνες </a:t>
            </a:r>
            <a:r>
              <a:rPr lang="el-GR" sz="2400" i="1" dirty="0" smtClean="0"/>
              <a:t>(διαδικασίες)</a:t>
            </a:r>
            <a:endParaRPr lang="el-GR" sz="2400" i="1" dirty="0"/>
          </a:p>
        </p:txBody>
      </p:sp>
      <p:sp>
        <p:nvSpPr>
          <p:cNvPr id="7" name="6 - TextBox"/>
          <p:cNvSpPr txBox="1"/>
          <p:nvPr/>
        </p:nvSpPr>
        <p:spPr>
          <a:xfrm>
            <a:off x="251520" y="587727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Διάστημα εφαρμογής</a:t>
            </a:r>
            <a:r>
              <a:rPr lang="el-GR" sz="2000" dirty="0" smtClean="0"/>
              <a:t>             ένα (1) τρίμηνο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924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70" b="7034"/>
          <a:stretch>
            <a:fillRect/>
          </a:stretch>
        </p:blipFill>
        <p:spPr>
          <a:xfrm>
            <a:off x="29429" y="646331"/>
            <a:ext cx="9114571" cy="6211670"/>
          </a:xfrm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Θεσπίζουμε και αναρτούμε τους κανόνες</a:t>
            </a:r>
            <a:endParaRPr lang="el-GR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-7939"/>
            <a:ext cx="9144000" cy="9861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0" tIns="54000" rIns="144000" bIns="54000" anchor="ctr">
            <a:normAutofit fontScale="90000"/>
          </a:bodyPr>
          <a:lstStyle/>
          <a:p>
            <a:pPr algn="ctr"/>
            <a:r>
              <a:rPr lang="el-GR" altLang="el-GR" sz="3200" b="1" dirty="0" smtClean="0">
                <a:latin typeface="Calibri" pitchFamily="34" charset="0"/>
              </a:rPr>
              <a:t>Αναρτούμε σχετικούς πίνακες με βήματα </a:t>
            </a:r>
            <a:br>
              <a:rPr lang="el-GR" altLang="el-GR" sz="3200" b="1" dirty="0" smtClean="0">
                <a:latin typeface="Calibri" pitchFamily="34" charset="0"/>
              </a:rPr>
            </a:br>
            <a:r>
              <a:rPr lang="el-GR" altLang="el-GR" sz="3200" b="1" dirty="0" smtClean="0">
                <a:latin typeface="Calibri" pitchFamily="34" charset="0"/>
              </a:rPr>
              <a:t>για την εφαρμογή των συμπεριφορών</a:t>
            </a:r>
            <a:endParaRPr lang="el-GR" altLang="el-GR" sz="3200" b="1" dirty="0">
              <a:latin typeface="Calibri" pitchFamily="34" charset="0"/>
            </a:endParaRPr>
          </a:p>
        </p:txBody>
      </p:sp>
      <p:pic>
        <p:nvPicPr>
          <p:cNvPr id="29699" name="Picture 10" descr="Χωρίς τίτλ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8563"/>
            <a:ext cx="4245271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Χωρίς τίτλο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6" y="1257300"/>
            <a:ext cx="4023614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"/>
          <p:cNvPicPr>
            <a:picLocks noChangeAspect="1"/>
          </p:cNvPicPr>
          <p:nvPr/>
        </p:nvPicPr>
        <p:blipFill>
          <a:blip r:embed="rId2" cstate="print"/>
          <a:srcRect l="11039" t="13794" r="18441"/>
          <a:stretch>
            <a:fillRect/>
          </a:stretch>
        </p:blipFill>
        <p:spPr bwMode="auto">
          <a:xfrm>
            <a:off x="7308304" y="0"/>
            <a:ext cx="1835696" cy="35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4"/>
          <p:cNvSpPr>
            <a:spLocks noGrp="1"/>
          </p:cNvSpPr>
          <p:nvPr>
            <p:ph sz="quarter" idx="4294967295"/>
          </p:nvPr>
        </p:nvSpPr>
        <p:spPr bwMode="auto">
          <a:xfrm>
            <a:off x="196914" y="269876"/>
            <a:ext cx="4754895" cy="37972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Font typeface="Arial" pitchFamily="34" charset="0"/>
              <a:buNone/>
            </a:pPr>
            <a:r>
              <a:rPr lang="el-GR" sz="3100" b="1" dirty="0"/>
              <a:t>Αναγνώριση </a:t>
            </a:r>
            <a:r>
              <a:rPr lang="el-GR" sz="3100" b="1" dirty="0" smtClean="0"/>
              <a:t>- αποτύπωση θετικής </a:t>
            </a:r>
            <a:r>
              <a:rPr lang="el-GR" sz="3100" b="1" dirty="0"/>
              <a:t>συμπεριφοράς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l-GR" sz="3100" dirty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ΑΜΕΣΗ </a:t>
            </a:r>
            <a:r>
              <a:rPr lang="el-GR" dirty="0" smtClean="0"/>
              <a:t>αναγνώριση </a:t>
            </a:r>
            <a:r>
              <a:rPr lang="el-GR" b="1" dirty="0" smtClean="0"/>
              <a:t>λεκτική</a:t>
            </a:r>
            <a:r>
              <a:rPr lang="el-GR" dirty="0" smtClean="0"/>
              <a:t> (με αιτιολόγηση) και </a:t>
            </a:r>
            <a:r>
              <a:rPr lang="el-GR" b="1" dirty="0" smtClean="0"/>
              <a:t>υλική</a:t>
            </a:r>
            <a:endParaRPr lang="el-GR" b="1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</a:pPr>
            <a:r>
              <a:rPr lang="el-GR" dirty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Κοινό (συμφωνημένο) </a:t>
            </a:r>
            <a:r>
              <a:rPr lang="el-GR" dirty="0"/>
              <a:t>σύστημα </a:t>
            </a:r>
            <a:r>
              <a:rPr lang="el-GR" b="1" dirty="0"/>
              <a:t>αναγνώρισης &amp; αποτύπωσης </a:t>
            </a:r>
            <a:r>
              <a:rPr lang="el-GR" dirty="0" smtClean="0"/>
              <a:t>συμπεριφοράς (ατομικά </a:t>
            </a:r>
            <a:r>
              <a:rPr lang="el-GR" dirty="0"/>
              <a:t>&amp; ομαδικά</a:t>
            </a:r>
            <a:r>
              <a:rPr lang="el-GR" dirty="0" smtClean="0"/>
              <a:t>)</a:t>
            </a:r>
            <a:endParaRPr lang="el-GR" sz="3100" dirty="0"/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3" cstate="print"/>
          <a:srcRect l="6133" t="2675" r="4728" b="7895"/>
          <a:stretch>
            <a:fillRect/>
          </a:stretch>
        </p:blipFill>
        <p:spPr bwMode="auto">
          <a:xfrm>
            <a:off x="4932040" y="3183737"/>
            <a:ext cx="4211960" cy="367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/>
          </p:cNvPicPr>
          <p:nvPr/>
        </p:nvPicPr>
        <p:blipFill>
          <a:blip r:embed="rId4" cstate="print"/>
          <a:srcRect l="7884"/>
          <a:stretch>
            <a:fillRect/>
          </a:stretch>
        </p:blipFill>
        <p:spPr bwMode="auto">
          <a:xfrm>
            <a:off x="0" y="3695027"/>
            <a:ext cx="4283968" cy="31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09978">
            <a:off x="4680385" y="368889"/>
            <a:ext cx="1813321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09978">
            <a:off x="4806591" y="641937"/>
            <a:ext cx="1813321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09978">
            <a:off x="4958990" y="983251"/>
            <a:ext cx="1813321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Πώς;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r>
              <a:rPr lang="el-GR" dirty="0" smtClean="0"/>
              <a:t>Τα άτομα </a:t>
            </a:r>
            <a:r>
              <a:rPr lang="el-GR" b="1" dirty="0" smtClean="0"/>
              <a:t>μαθαίνουν συμπεριφορές απευθείας μέσω εμπειριών με το περιβάλλον </a:t>
            </a:r>
            <a:r>
              <a:rPr lang="el-GR" dirty="0" smtClean="0"/>
              <a:t>τους, το οποίο περιλαμβάνει ανθρώπους, δραστηριότητες και άλλα ερεθίσματα. </a:t>
            </a:r>
          </a:p>
          <a:p>
            <a:r>
              <a:rPr lang="el-GR" dirty="0" smtClean="0"/>
              <a:t>Επιπλέον, τα άτομα </a:t>
            </a:r>
            <a:r>
              <a:rPr lang="el-GR" b="1" dirty="0" smtClean="0">
                <a:solidFill>
                  <a:srgbClr val="800000"/>
                </a:solidFill>
              </a:rPr>
              <a:t>υιοθετούν</a:t>
            </a:r>
            <a:r>
              <a:rPr lang="el-GR" dirty="0" smtClean="0">
                <a:solidFill>
                  <a:srgbClr val="800000"/>
                </a:solidFill>
              </a:rPr>
              <a:t> </a:t>
            </a:r>
            <a:r>
              <a:rPr lang="el-GR" b="1" dirty="0" smtClean="0">
                <a:solidFill>
                  <a:srgbClr val="800000"/>
                </a:solidFill>
              </a:rPr>
              <a:t>συμπεριφορές που «λειτουργούν»</a:t>
            </a:r>
            <a:r>
              <a:rPr lang="el-GR" b="1" dirty="0" smtClean="0"/>
              <a:t> </a:t>
            </a:r>
            <a:r>
              <a:rPr lang="el-GR" dirty="0" smtClean="0"/>
              <a:t>για αυτά, δηλαδή συμπεριφορές που καταλήγουν σε </a:t>
            </a:r>
            <a:r>
              <a:rPr lang="el-GR" b="1" dirty="0" smtClean="0">
                <a:solidFill>
                  <a:srgbClr val="C00000"/>
                </a:solidFill>
              </a:rPr>
              <a:t>ενίσχυση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3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/>
              <a:t>Παραδείγματα κουπονιών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pic>
        <p:nvPicPr>
          <p:cNvPr id="33795" name="Εικόνα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47" y="847725"/>
            <a:ext cx="4446984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Εικόνα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482" y="998538"/>
            <a:ext cx="3874294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Εικόνα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35" y="1400175"/>
            <a:ext cx="4446984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Εικόνα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32116">
            <a:off x="178594" y="2106613"/>
            <a:ext cx="444698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Εικόνα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1436688"/>
            <a:ext cx="3874294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Εικόνα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2845">
            <a:off x="4824414" y="2071688"/>
            <a:ext cx="3874294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Τίτλος 13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sz="4000" b="1" dirty="0"/>
              <a:t>Παραδείγματα </a:t>
            </a:r>
            <a:r>
              <a:rPr lang="el-GR" sz="4000" b="1" dirty="0" smtClean="0"/>
              <a:t>πινάκων αποτύπωσης</a:t>
            </a:r>
            <a:endParaRPr lang="el-GR" sz="4000" b="1" dirty="0"/>
          </a:p>
        </p:txBody>
      </p:sp>
      <p:pic>
        <p:nvPicPr>
          <p:cNvPr id="5" name="4 - Εικόνα" descr="Σφραγιδάκ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71812"/>
            <a:ext cx="4685112" cy="5841564"/>
          </a:xfrm>
          <a:prstGeom prst="rect">
            <a:avLst/>
          </a:prstGeom>
        </p:spPr>
      </p:pic>
      <p:pic>
        <p:nvPicPr>
          <p:cNvPr id="6" name="5 - Εικόνα" descr="Αστεράκ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72584"/>
            <a:ext cx="4211960" cy="59854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κειμένου 3"/>
          <p:cNvSpPr>
            <a:spLocks noGrp="1"/>
          </p:cNvSpPr>
          <p:nvPr>
            <p:ph type="body" sz="quarter" idx="11"/>
          </p:nvPr>
        </p:nvSpPr>
        <p:spPr bwMode="auto">
          <a:xfrm>
            <a:off x="211997" y="1514126"/>
            <a:ext cx="8680483" cy="4922301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</a:pPr>
            <a:r>
              <a:rPr lang="el-GR" sz="2500" dirty="0">
                <a:latin typeface="Calibri" pitchFamily="34" charset="0"/>
              </a:rPr>
              <a:t>Ημερήσια συλλογή και </a:t>
            </a:r>
            <a:r>
              <a:rPr lang="el-GR" sz="2500" b="1" dirty="0">
                <a:latin typeface="Calibri" pitchFamily="34" charset="0"/>
              </a:rPr>
              <a:t>καταγραφή</a:t>
            </a:r>
            <a:r>
              <a:rPr lang="el-GR" sz="2500" dirty="0">
                <a:latin typeface="Calibri" pitchFamily="34" charset="0"/>
              </a:rPr>
              <a:t> της υλικής επιβράβευσης του κάθε παιδιού (π.χ. κουπόνι, αστέρι) για κάθε θετική συμπεριφορά που συνδέεται με τις αξίες του σχολείου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500" dirty="0" smtClean="0">
                <a:latin typeface="Calibri" pitchFamily="34" charset="0"/>
              </a:rPr>
              <a:t>Η </a:t>
            </a:r>
            <a:r>
              <a:rPr lang="el-GR" sz="2500" b="1" dirty="0" smtClean="0">
                <a:latin typeface="Calibri" pitchFamily="34" charset="0"/>
              </a:rPr>
              <a:t>αποτύπωση</a:t>
            </a:r>
            <a:r>
              <a:rPr lang="el-GR" sz="2500" dirty="0" smtClean="0">
                <a:latin typeface="Calibri" pitchFamily="34" charset="0"/>
              </a:rPr>
              <a:t> γίνεται από τον υπεύθυνο εκπαιδευτικό της τάξης που συμμετέχει στο ΣΣΠΘΣ.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l-GR" sz="2500" dirty="0" smtClean="0"/>
              <a:t>Κάθε </a:t>
            </a:r>
            <a:r>
              <a:rPr lang="el-GR" sz="2500" dirty="0" smtClean="0"/>
              <a:t>μαθητής </a:t>
            </a:r>
            <a:r>
              <a:rPr lang="el-GR" sz="2500" dirty="0" smtClean="0"/>
              <a:t>μπορεί να </a:t>
            </a:r>
            <a:r>
              <a:rPr lang="el-GR" sz="2500" dirty="0" smtClean="0"/>
              <a:t>έχει τον </a:t>
            </a:r>
            <a:r>
              <a:rPr lang="el-GR" sz="2500" b="1" dirty="0" smtClean="0"/>
              <a:t>ατομικό του </a:t>
            </a:r>
            <a:r>
              <a:rPr lang="el-GR" sz="2500" b="1" dirty="0" smtClean="0"/>
              <a:t>φάκελο </a:t>
            </a:r>
            <a:r>
              <a:rPr lang="el-GR" sz="2500" dirty="0" smtClean="0"/>
              <a:t>για τα κουπόνια </a:t>
            </a:r>
            <a:r>
              <a:rPr lang="el-GR" sz="2500" i="1" dirty="0" smtClean="0"/>
              <a:t>(ή </a:t>
            </a:r>
            <a:r>
              <a:rPr lang="el-GR" sz="2500" i="1" dirty="0" smtClean="0"/>
              <a:t>οποιοδήποτε άλλο είδος ατομικής </a:t>
            </a:r>
            <a:r>
              <a:rPr lang="el-GR" sz="2500" i="1" dirty="0" smtClean="0"/>
              <a:t>επιβράβευσης)</a:t>
            </a:r>
          </a:p>
          <a:p>
            <a:pPr>
              <a:spcAft>
                <a:spcPts val="600"/>
              </a:spcAft>
            </a:pPr>
            <a:r>
              <a:rPr lang="el-GR" sz="2500" b="1" dirty="0" smtClean="0">
                <a:latin typeface="Calibri" pitchFamily="34" charset="0"/>
              </a:rPr>
              <a:t>Εξαργύρωση κουπονιών </a:t>
            </a:r>
            <a:r>
              <a:rPr lang="el-GR" sz="2500" dirty="0" smtClean="0">
                <a:latin typeface="Calibri" pitchFamily="34" charset="0"/>
              </a:rPr>
              <a:t>κάθε 2</a:t>
            </a:r>
            <a:r>
              <a:rPr lang="el-GR" sz="2500" baseline="30000" dirty="0" smtClean="0">
                <a:latin typeface="Calibri" pitchFamily="34" charset="0"/>
              </a:rPr>
              <a:t>η</a:t>
            </a:r>
            <a:r>
              <a:rPr lang="el-GR" sz="2500" dirty="0" smtClean="0">
                <a:latin typeface="Calibri" pitchFamily="34" charset="0"/>
              </a:rPr>
              <a:t> εβδομάδα επιλέγοντας κάτι από τον κατάλογο. Ο/η </a:t>
            </a:r>
            <a:r>
              <a:rPr lang="el-GR" sz="2500" dirty="0" smtClean="0"/>
              <a:t>εκπαιδευτικός </a:t>
            </a:r>
            <a:r>
              <a:rPr lang="el-GR" sz="2500" dirty="0" smtClean="0"/>
              <a:t>καταγράφει ποιοι μαθητές εξαργύρωσαν τα </a:t>
            </a:r>
            <a:r>
              <a:rPr lang="el-GR" sz="2500" i="1" dirty="0" smtClean="0"/>
              <a:t>κουπόνια </a:t>
            </a:r>
            <a:r>
              <a:rPr lang="el-GR" sz="2500" dirty="0" smtClean="0"/>
              <a:t>τους</a:t>
            </a:r>
            <a:r>
              <a:rPr lang="el-GR" sz="2500" dirty="0" smtClean="0"/>
              <a:t>, ποιον ενισχυτή έχουν επιλέξει και μαζεύει τα κουπόνια </a:t>
            </a:r>
            <a:r>
              <a:rPr lang="el-GR" sz="2500" dirty="0" smtClean="0"/>
              <a:t>τους</a:t>
            </a:r>
          </a:p>
          <a:p>
            <a:pPr>
              <a:spcAft>
                <a:spcPts val="600"/>
              </a:spcAft>
            </a:pPr>
            <a:endParaRPr lang="el-GR" dirty="0" smtClean="0"/>
          </a:p>
        </p:txBody>
      </p:sp>
      <p:sp>
        <p:nvSpPr>
          <p:cNvPr id="40963" name="Rectangle 2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Τρόπος καταγραφής επιβράβευσης Προ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200" b="1" dirty="0" err="1">
                <a:solidFill>
                  <a:schemeClr val="bg1"/>
                </a:solidFill>
                <a:latin typeface="Calibri" pitchFamily="34" charset="0"/>
              </a:rPr>
              <a:t>Θε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Συ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2"/>
          </p:nvPr>
        </p:nvSpPr>
        <p:spPr>
          <a:xfrm>
            <a:off x="0" y="838551"/>
            <a:ext cx="9144000" cy="514350"/>
          </a:xfrm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Επίπεδο μαθητή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κειμένου 3"/>
          <p:cNvSpPr>
            <a:spLocks noGrp="1"/>
          </p:cNvSpPr>
          <p:nvPr>
            <p:ph type="body" sz="quarter" idx="11"/>
          </p:nvPr>
        </p:nvSpPr>
        <p:spPr bwMode="auto">
          <a:xfrm>
            <a:off x="211997" y="1514126"/>
            <a:ext cx="8680483" cy="4922301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 smtClean="0"/>
              <a:t>Η χρήση των </a:t>
            </a:r>
            <a:r>
              <a:rPr lang="el-GR" i="1" dirty="0" smtClean="0"/>
              <a:t>κουπονιών (μη-</a:t>
            </a:r>
            <a:r>
              <a:rPr lang="el-GR" i="1" dirty="0" err="1" smtClean="0"/>
              <a:t>λεκτικ</a:t>
            </a:r>
            <a:r>
              <a:rPr lang="el-GR" i="1" dirty="0" smtClean="0"/>
              <a:t>ή επιβράβευση) </a:t>
            </a:r>
            <a:r>
              <a:rPr lang="el-GR" b="1" i="1" dirty="0" smtClean="0"/>
              <a:t>συνοδεύεται πάντα με </a:t>
            </a:r>
            <a:r>
              <a:rPr lang="el-GR" b="1" i="1" dirty="0" smtClean="0"/>
              <a:t>θετική συγκεκριμένη </a:t>
            </a:r>
            <a:r>
              <a:rPr lang="el-GR" b="1" i="1" dirty="0" smtClean="0"/>
              <a:t>λεκτική ανατροφοδότηση </a:t>
            </a:r>
            <a:r>
              <a:rPr lang="el-GR" dirty="0" smtClean="0"/>
              <a:t>(</a:t>
            </a:r>
            <a:r>
              <a:rPr lang="el-GR" i="1" dirty="0" smtClean="0"/>
              <a:t>π.χ. Κατερίνα, μπράβο που ήρθες γρήγορα </a:t>
            </a:r>
            <a:r>
              <a:rPr lang="el-GR" i="1" dirty="0" smtClean="0"/>
              <a:t>και ήσυχα </a:t>
            </a:r>
            <a:r>
              <a:rPr lang="el-GR" i="1" dirty="0" smtClean="0"/>
              <a:t>στην τάξη. Για την υπευθυνότητά σου παίρνεις ένα κουπόνι</a:t>
            </a:r>
            <a:r>
              <a:rPr lang="el-GR" i="1" dirty="0" smtClean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b="1" dirty="0" smtClean="0">
                <a:latin typeface="Calibri" pitchFamily="34" charset="0"/>
              </a:rPr>
              <a:t>Δίνεται έμφαση στις θετικές συμπεριφορές αντί στις αρνητικές </a:t>
            </a:r>
            <a:r>
              <a:rPr lang="el-GR" dirty="0" smtClean="0">
                <a:latin typeface="Calibri" pitchFamily="34" charset="0"/>
              </a:rPr>
              <a:t>τηρώντας τον </a:t>
            </a:r>
            <a:r>
              <a:rPr lang="el-GR" b="1" dirty="0" smtClean="0">
                <a:latin typeface="Calibri" pitchFamily="34" charset="0"/>
              </a:rPr>
              <a:t>κανόνα 4 </a:t>
            </a:r>
            <a:r>
              <a:rPr lang="el-GR" b="1" dirty="0" smtClean="0">
                <a:latin typeface="Calibri" pitchFamily="34" charset="0"/>
              </a:rPr>
              <a:t>προς 1</a:t>
            </a:r>
            <a:r>
              <a:rPr lang="el-GR" b="1" dirty="0" smtClean="0">
                <a:latin typeface="Calibri" pitchFamily="34" charset="0"/>
              </a:rPr>
              <a:t>. </a:t>
            </a:r>
            <a:r>
              <a:rPr lang="el-GR" dirty="0" smtClean="0">
                <a:latin typeface="Calibri" pitchFamily="34" charset="0"/>
              </a:rPr>
              <a:t>Δηλαδή για κάθε διορθωτική ανατροφοδότηση που δίνεται </a:t>
            </a:r>
            <a:r>
              <a:rPr lang="el-GR" dirty="0" smtClean="0">
                <a:latin typeface="Calibri" pitchFamily="34" charset="0"/>
              </a:rPr>
              <a:t>στο παιδί για μια ανεπιθύμητη </a:t>
            </a:r>
            <a:r>
              <a:rPr lang="el-GR" dirty="0" smtClean="0">
                <a:latin typeface="Calibri" pitchFamily="34" charset="0"/>
              </a:rPr>
              <a:t>συμπεριφορά, είναι απαραίτητο </a:t>
            </a:r>
            <a:r>
              <a:rPr lang="el-GR" b="1" dirty="0" smtClean="0">
                <a:latin typeface="Calibri" pitchFamily="34" charset="0"/>
              </a:rPr>
              <a:t>να δίνονται τέσσερα θετικά </a:t>
            </a:r>
            <a:r>
              <a:rPr lang="el-GR" b="1" dirty="0" smtClean="0">
                <a:latin typeface="Calibri" pitchFamily="34" charset="0"/>
              </a:rPr>
              <a:t>σχόλια αναγνωρίζοντας </a:t>
            </a:r>
            <a:r>
              <a:rPr lang="el-GR" b="1" dirty="0" smtClean="0">
                <a:latin typeface="Calibri" pitchFamily="34" charset="0"/>
              </a:rPr>
              <a:t>επιθυμητές συμπεριφορές του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Προσοχή!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Το σύστημα επιβράβευσης ΔΕΝ μπορεί να μετατραπεί σε «σύστημα ποινών». </a:t>
            </a:r>
            <a:r>
              <a:rPr lang="el-GR" dirty="0" smtClean="0">
                <a:latin typeface="Calibri" pitchFamily="34" charset="0"/>
              </a:rPr>
              <a:t>Τα </a:t>
            </a:r>
            <a:r>
              <a:rPr lang="el-GR" dirty="0" smtClean="0">
                <a:latin typeface="Calibri" pitchFamily="34" charset="0"/>
              </a:rPr>
              <a:t>κουπόνια που </a:t>
            </a:r>
            <a:r>
              <a:rPr lang="el-GR" dirty="0" smtClean="0">
                <a:latin typeface="Calibri" pitchFamily="34" charset="0"/>
              </a:rPr>
              <a:t>μαζεύουν τα παιδιά δεν πρέπει να αφαιρούνται ως «τιμωρία» για μια </a:t>
            </a:r>
            <a:r>
              <a:rPr lang="el-GR" dirty="0" smtClean="0">
                <a:latin typeface="Calibri" pitchFamily="34" charset="0"/>
              </a:rPr>
              <a:t>ανεπιθύμητη συμπεριφορά</a:t>
            </a:r>
            <a:r>
              <a:rPr lang="el-GR" dirty="0" smtClean="0">
                <a:latin typeface="Calibri" pitchFamily="34" charset="0"/>
              </a:rPr>
              <a:t>. </a:t>
            </a:r>
            <a:endParaRPr lang="el-GR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600" b="1" dirty="0" smtClean="0">
                <a:solidFill>
                  <a:srgbClr val="C00000"/>
                </a:solidFill>
                <a:latin typeface="Calibri" pitchFamily="34" charset="0"/>
              </a:rPr>
              <a:t>Η </a:t>
            </a:r>
            <a:r>
              <a:rPr lang="el-GR" sz="2600" b="1" dirty="0" smtClean="0">
                <a:solidFill>
                  <a:srgbClr val="C00000"/>
                </a:solidFill>
                <a:latin typeface="Calibri" pitchFamily="34" charset="0"/>
              </a:rPr>
              <a:t>ανεπιθύμητη συμπεριφορά διορθώνεται, δεν τιμωρείται.</a:t>
            </a:r>
            <a:endParaRPr lang="el-GR" sz="2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Τρόπος καταγραφής επιβράβευσης Προ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200" b="1" dirty="0" err="1">
                <a:solidFill>
                  <a:schemeClr val="bg1"/>
                </a:solidFill>
                <a:latin typeface="Calibri" pitchFamily="34" charset="0"/>
              </a:rPr>
              <a:t>Θε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Συ</a:t>
            </a:r>
            <a:r>
              <a:rPr lang="en-US" altLang="el-GR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2"/>
          </p:nvPr>
        </p:nvSpPr>
        <p:spPr>
          <a:xfrm>
            <a:off x="0" y="838551"/>
            <a:ext cx="9144000" cy="514350"/>
          </a:xfrm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Επίπεδο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μαθητή (επισημάνσεις)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Δελτίο Επιβράβευσης"/>
          <p:cNvPicPr>
            <a:picLocks noChangeAspect="1" noChangeArrowheads="1"/>
          </p:cNvPicPr>
          <p:nvPr/>
        </p:nvPicPr>
        <p:blipFill>
          <a:blip r:embed="rId2" cstate="print"/>
          <a:srcRect t="3191"/>
          <a:stretch>
            <a:fillRect/>
          </a:stretch>
        </p:blipFill>
        <p:spPr bwMode="auto">
          <a:xfrm>
            <a:off x="0" y="836712"/>
            <a:ext cx="9144001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4"/>
          <p:cNvSpPr txBox="1">
            <a:spLocks/>
          </p:cNvSpPr>
          <p:nvPr/>
        </p:nvSpPr>
        <p:spPr bwMode="auto">
          <a:xfrm>
            <a:off x="0" y="13816"/>
            <a:ext cx="9144000" cy="750888"/>
          </a:xfrm>
          <a:prstGeom prst="rect">
            <a:avLst/>
          </a:prstGeo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altLang="el-GR" sz="32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Τρόπος καταγραφής επιβράβευσης </a:t>
            </a:r>
            <a:r>
              <a:rPr lang="el-GR" altLang="el-GR" sz="32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(ατομικά)</a:t>
            </a:r>
            <a:endParaRPr lang="el-GR" altLang="el-GR" sz="32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Τίτλος 4"/>
          <p:cNvSpPr>
            <a:spLocks noGrp="1"/>
          </p:cNvSpPr>
          <p:nvPr>
            <p:ph type="title"/>
          </p:nvPr>
        </p:nvSpPr>
        <p:spPr bwMode="auto">
          <a:xfrm>
            <a:off x="0" y="-7938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>
                <a:solidFill>
                  <a:schemeClr val="bg1"/>
                </a:solidFill>
                <a:latin typeface="Calibri" pitchFamily="34" charset="0"/>
              </a:rPr>
              <a:t>Τρόπος καταγραφής επιβράβευσης 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(ομαδικά)</a:t>
            </a:r>
            <a:endParaRPr lang="el-GR" alt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8" name="Εικόνα 8"/>
          <p:cNvPicPr>
            <a:picLocks noChangeAspect="1" noChangeArrowheads="1"/>
          </p:cNvPicPr>
          <p:nvPr/>
        </p:nvPicPr>
        <p:blipFill>
          <a:blip r:embed="rId2" cstate="print"/>
          <a:srcRect t="2751" b="17063"/>
          <a:stretch>
            <a:fillRect/>
          </a:stretch>
        </p:blipFill>
        <p:spPr bwMode="auto">
          <a:xfrm>
            <a:off x="1" y="759237"/>
            <a:ext cx="9144000" cy="60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" y="131912"/>
            <a:ext cx="2771800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Παράδειγμα συστήματος</a:t>
            </a:r>
          </a:p>
          <a:p>
            <a:pPr algn="ctr"/>
            <a:r>
              <a:rPr lang="el-GR" sz="2800" b="1" dirty="0"/>
              <a:t>ομαδικής επιβράβευσης</a:t>
            </a:r>
          </a:p>
        </p:txBody>
      </p:sp>
      <p:pic>
        <p:nvPicPr>
          <p:cNvPr id="4" name="3 - Εικόνα" descr="Ομαδικ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640" y="0"/>
            <a:ext cx="65393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κειμένου 3"/>
          <p:cNvSpPr>
            <a:spLocks noGrp="1"/>
          </p:cNvSpPr>
          <p:nvPr>
            <p:ph type="body" sz="quarter" idx="11"/>
          </p:nvPr>
        </p:nvSpPr>
        <p:spPr bwMode="auto">
          <a:xfrm>
            <a:off x="196915" y="1601909"/>
            <a:ext cx="8734519" cy="5108380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2800" b="1" dirty="0">
                <a:latin typeface="Calibri" pitchFamily="34" charset="0"/>
              </a:rPr>
              <a:t>Εβδομαδιαία αποτύπωση </a:t>
            </a:r>
            <a:r>
              <a:rPr lang="el-GR" sz="2800" dirty="0">
                <a:latin typeface="Calibri" pitchFamily="34" charset="0"/>
              </a:rPr>
              <a:t>της υλικής επιβράβευσης τάξης (π.χ. κουπόνι, αστέρι) για τις θετικές συμπεριφορές που συνδέονται με τις αξίες του σχολείου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2800" dirty="0">
                <a:latin typeface="Calibri" pitchFamily="34" charset="0"/>
              </a:rPr>
              <a:t>Η αποτύπωση γίνεται από τον υπεύθυνο εκπαιδευτικό της τάξης </a:t>
            </a:r>
            <a:r>
              <a:rPr lang="el-GR" sz="2800" dirty="0" smtClean="0">
                <a:latin typeface="Calibri" pitchFamily="34" charset="0"/>
              </a:rPr>
              <a:t>που συμμετέχει </a:t>
            </a:r>
            <a:r>
              <a:rPr lang="el-GR" sz="2800" dirty="0">
                <a:latin typeface="Calibri" pitchFamily="34" charset="0"/>
              </a:rPr>
              <a:t>στο </a:t>
            </a:r>
            <a:r>
              <a:rPr lang="el-GR" sz="2800" dirty="0" smtClean="0">
                <a:latin typeface="Calibri" pitchFamily="34" charset="0"/>
              </a:rPr>
              <a:t>ΣΣΠΘΣ.</a:t>
            </a:r>
            <a:endParaRPr lang="el-GR" sz="2800" dirty="0">
              <a:latin typeface="Calibri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sz="2800" dirty="0">
                <a:latin typeface="Calibri" pitchFamily="34" charset="0"/>
              </a:rPr>
              <a:t>Η αποτύπωση καλό είναι </a:t>
            </a:r>
            <a:r>
              <a:rPr lang="el-GR" sz="2800" b="1" dirty="0">
                <a:latin typeface="Calibri" pitchFamily="34" charset="0"/>
              </a:rPr>
              <a:t>να υπάρχει σε εμφανές μέρος </a:t>
            </a:r>
            <a:r>
              <a:rPr lang="el-GR" sz="2800" dirty="0">
                <a:latin typeface="Calibri" pitchFamily="34" charset="0"/>
              </a:rPr>
              <a:t>της τάξης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l-GR" sz="2800" dirty="0" smtClean="0">
                <a:latin typeface="Calibri" pitchFamily="34" charset="0"/>
              </a:rPr>
              <a:t>Η επιβράβευση με μάρκες </a:t>
            </a:r>
            <a:r>
              <a:rPr lang="el-GR" sz="2800" b="1" dirty="0" smtClean="0">
                <a:latin typeface="Calibri" pitchFamily="34" charset="0"/>
              </a:rPr>
              <a:t>συνοδεύεται πάντα με λεκτική επιβράβευση</a:t>
            </a:r>
            <a:r>
              <a:rPr lang="el-GR" sz="2800" dirty="0" smtClean="0">
                <a:latin typeface="Calibri" pitchFamily="34" charset="0"/>
              </a:rPr>
              <a:t> εξηγώντας συγκεκριμένα τη συμπεριφορά που επιδεικνύεται (</a:t>
            </a:r>
            <a:r>
              <a:rPr lang="el-GR" sz="2800" i="1" dirty="0" smtClean="0">
                <a:latin typeface="Calibri" pitchFamily="34" charset="0"/>
              </a:rPr>
              <a:t>π.χ. σας δίνω τη μάρκα για την υπευθυνότητα που δείχνετε να έρχεστε όλοι γρήγορα και ήσυχα στην τάξη</a:t>
            </a:r>
            <a:r>
              <a:rPr lang="el-GR" sz="2800" dirty="0" smtClean="0">
                <a:latin typeface="Calibri" pitchFamily="34" charset="0"/>
              </a:rPr>
              <a:t>).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Τρόπος καταγραφής </a:t>
            </a:r>
            <a:r>
              <a:rPr lang="el-GR" altLang="el-GR" sz="3200" b="1" dirty="0" smtClean="0">
                <a:solidFill>
                  <a:schemeClr val="bg1"/>
                </a:solidFill>
                <a:latin typeface="Calibri" pitchFamily="34" charset="0"/>
              </a:rPr>
              <a:t>επιβράβευσης (τάξη)</a:t>
            </a:r>
            <a:endParaRPr lang="el-GR" altLang="el-GR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2"/>
          </p:nvPr>
        </p:nvSpPr>
        <p:spPr>
          <a:xfrm>
            <a:off x="0" y="763588"/>
            <a:ext cx="9144000" cy="514350"/>
          </a:xfrm>
        </p:spPr>
        <p:txBody>
          <a:bodyPr vert="horz" wrap="square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Επίπεδο τάξης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κειμένου 3"/>
          <p:cNvSpPr>
            <a:spLocks noGrp="1"/>
          </p:cNvSpPr>
          <p:nvPr>
            <p:ph type="body" sz="quarter" idx="11"/>
          </p:nvPr>
        </p:nvSpPr>
        <p:spPr bwMode="auto">
          <a:xfrm>
            <a:off x="945357" y="849313"/>
            <a:ext cx="6834187" cy="558800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l-GR" sz="3200" b="1" dirty="0">
                <a:latin typeface="Calibri" pitchFamily="34" charset="0"/>
              </a:rPr>
              <a:t>Πίνακας </a:t>
            </a:r>
            <a:r>
              <a:rPr lang="el-GR" sz="3200" b="1" dirty="0" smtClean="0">
                <a:latin typeface="Calibri" pitchFamily="34" charset="0"/>
              </a:rPr>
              <a:t>εβδομαδιαίας οπτικής </a:t>
            </a:r>
            <a:r>
              <a:rPr lang="el-GR" sz="3200" b="1" dirty="0">
                <a:latin typeface="Calibri" pitchFamily="34" charset="0"/>
              </a:rPr>
              <a:t>προόδου της τάξης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endParaRPr lang="el-GR" sz="2000" b="1" dirty="0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>
                <a:solidFill>
                  <a:schemeClr val="bg1"/>
                </a:solidFill>
                <a:latin typeface="Calibri" pitchFamily="34" charset="0"/>
              </a:rPr>
              <a:t>Τρόπος καταγραφής επιβράβευσης </a:t>
            </a:r>
            <a:r>
              <a:rPr lang="el-GR" altLang="el-GR" sz="3200" b="1" dirty="0" smtClean="0">
                <a:solidFill>
                  <a:schemeClr val="bg1"/>
                </a:solidFill>
                <a:latin typeface="Calibri" pitchFamily="34" charset="0"/>
              </a:rPr>
              <a:t>(τάξη)</a:t>
            </a:r>
            <a:endParaRPr lang="el-GR" altLang="el-GR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Γράφημα 6"/>
          <p:cNvGraphicFramePr>
            <a:graphicFrameLocks/>
          </p:cNvGraphicFramePr>
          <p:nvPr/>
        </p:nvGraphicFramePr>
        <p:xfrm>
          <a:off x="1387336" y="1400649"/>
          <a:ext cx="5883864" cy="519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" y="0"/>
            <a:ext cx="8995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n-lt"/>
              </a:rPr>
              <a:t>Άλλες Κατηγορίες </a:t>
            </a:r>
            <a:r>
              <a:rPr lang="el-G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n-lt"/>
              </a:rPr>
              <a:t>επιβράβευσης-</a:t>
            </a:r>
            <a:r>
              <a:rPr lang="el-GR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n-lt"/>
              </a:rPr>
              <a:t>Ενισχυτές</a:t>
            </a:r>
            <a:r>
              <a:rPr lang="el-G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n-lt"/>
              </a:rPr>
              <a:t> </a:t>
            </a:r>
            <a:endParaRPr lang="el-G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755576" y="184482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dirty="0"/>
              <a:t> </a:t>
            </a:r>
          </a:p>
          <a:p>
            <a:pPr algn="just">
              <a:buNone/>
            </a:pPr>
            <a:r>
              <a:rPr lang="el-GR" dirty="0"/>
              <a:t> </a:t>
            </a:r>
          </a:p>
          <a:p>
            <a:endParaRPr lang="el-GR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7077385"/>
              </p:ext>
            </p:extLst>
          </p:nvPr>
        </p:nvGraphicFramePr>
        <p:xfrm>
          <a:off x="0" y="620688"/>
          <a:ext cx="9144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286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ΛΕΚΤΙΚΟΙ ενισχυτές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 marL="80284" marR="80284" marT="40142" marB="40142"/>
                </a:tc>
                <a:tc>
                  <a:txBody>
                    <a:bodyPr/>
                    <a:lstStyle/>
                    <a:p>
                      <a:r>
                        <a:rPr lang="el-GR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ΚΟΙΝΩΝΙΚΟΙ 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ενισχυτές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 marL="80284" marR="80284" marT="40142" marB="401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20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400" dirty="0"/>
                        <a:t>Μπράβο</a:t>
                      </a:r>
                      <a:r>
                        <a:rPr lang="el-GR" sz="2400" baseline="0" dirty="0"/>
                        <a:t> τα κατάφερες/</a:t>
                      </a:r>
                      <a:r>
                        <a:rPr lang="el-GR" sz="2400" baseline="0" dirty="0" err="1"/>
                        <a:t>ατε</a:t>
                      </a:r>
                      <a:endParaRPr lang="el-GR" sz="2400" baseline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400" baseline="0" dirty="0"/>
                        <a:t>Είσαι υπέροχος-οι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400" baseline="0" dirty="0"/>
                        <a:t>Θα μπορούσες να είσαι εσύ ο δάσκαλος, </a:t>
                      </a:r>
                      <a:r>
                        <a:rPr lang="el-GR" sz="2400" i="1" baseline="0" dirty="0"/>
                        <a:t>τώρα μπορείς να το διδάξεις στους συμμαθητές </a:t>
                      </a:r>
                      <a:r>
                        <a:rPr lang="el-GR" sz="2400" i="1" baseline="0" dirty="0" smtClean="0"/>
                        <a:t>σου</a:t>
                      </a:r>
                      <a:endParaRPr lang="el-GR" sz="2400" i="1" baseline="0" dirty="0"/>
                    </a:p>
                  </a:txBody>
                  <a:tcPr marL="80284" marR="80284" marT="40142" marB="40142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Τηλεφώνημα προς γονείς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Σημείωμα προς γονείς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Βοηθός-οι  </a:t>
                      </a:r>
                      <a:r>
                        <a:rPr kumimoji="0" lang="el-GR" sz="2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</a:t>
                      </a:r>
                      <a:r>
                        <a:rPr kumimoji="0" lang="el-GR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/κου για τη </a:t>
                      </a:r>
                      <a:r>
                        <a:rPr kumimoji="0" lang="el-G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μέρα</a:t>
                      </a:r>
                      <a:endParaRPr kumimoji="0" lang="el-GR" sz="2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l-GR" sz="2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l-GR" sz="2100" dirty="0"/>
                    </a:p>
                  </a:txBody>
                  <a:tcPr marL="80284" marR="80284" marT="40142" marB="4014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8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563850"/>
              </p:ext>
            </p:extLst>
          </p:nvPr>
        </p:nvGraphicFramePr>
        <p:xfrm>
          <a:off x="0" y="3645024"/>
          <a:ext cx="9144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42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7760"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rgbClr val="66FFFF"/>
                          </a:solidFill>
                        </a:rPr>
                        <a:t>ΔΡΑΣΤΗΡΙΟΤΗΤΕΣ </a:t>
                      </a:r>
                      <a:r>
                        <a:rPr lang="el-GR" sz="2000" dirty="0" smtClean="0">
                          <a:solidFill>
                            <a:srgbClr val="66FFFF"/>
                          </a:solidFill>
                        </a:rPr>
                        <a:t>(</a:t>
                      </a:r>
                      <a:r>
                        <a:rPr lang="el-GR" sz="2200" dirty="0" smtClean="0">
                          <a:solidFill>
                            <a:srgbClr val="66FFFF"/>
                          </a:solidFill>
                        </a:rPr>
                        <a:t>επιβράβευση)</a:t>
                      </a:r>
                      <a:endParaRPr lang="el-GR" sz="22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>
                          <a:solidFill>
                            <a:srgbClr val="66FFFF"/>
                          </a:solidFill>
                        </a:rPr>
                        <a:t>ΠΡΟΝΟΜΙΑ</a:t>
                      </a:r>
                      <a:r>
                        <a:rPr lang="el-GR" sz="28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l-GR" sz="2200" dirty="0" smtClean="0">
                          <a:solidFill>
                            <a:srgbClr val="66FFFF"/>
                          </a:solidFill>
                        </a:rPr>
                        <a:t>(επιβράβευση)</a:t>
                      </a:r>
                      <a:endParaRPr lang="el-GR" sz="2200" dirty="0">
                        <a:solidFill>
                          <a:srgbClr val="66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65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800" dirty="0"/>
                        <a:t>Περισσότερο</a:t>
                      </a:r>
                      <a:r>
                        <a:rPr lang="el-GR" sz="2800" baseline="0" dirty="0"/>
                        <a:t> Η.Υ.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800" baseline="0" dirty="0"/>
                        <a:t>Επιλογή παιχνιδιού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2800" baseline="0" dirty="0"/>
                        <a:t>Εκδρομή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Αρχηγός-οι  γραμμής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Δίπλωμα από τη διευθύντρια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el-GR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Βοηθός-οι των μικρότερων τάξεων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Ποινές ή Ενίσχυση;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Ερευνητικά ευρήματα άνω των 30 ετών (</a:t>
            </a:r>
            <a:r>
              <a:rPr lang="el-GR" dirty="0" err="1" smtClean="0"/>
              <a:t>Bear</a:t>
            </a:r>
            <a:r>
              <a:rPr lang="el-GR" dirty="0" smtClean="0"/>
              <a:t>, 2012 ; </a:t>
            </a:r>
            <a:r>
              <a:rPr lang="en-US" dirty="0" err="1" smtClean="0"/>
              <a:t>Sugai</a:t>
            </a:r>
            <a:r>
              <a:rPr lang="en-US" dirty="0" smtClean="0"/>
              <a:t>, 2020</a:t>
            </a:r>
            <a:r>
              <a:rPr lang="el-GR" dirty="0" smtClean="0"/>
              <a:t>) υποδεικνύουν ότι </a:t>
            </a:r>
            <a:r>
              <a:rPr lang="el-GR" b="1" dirty="0" smtClean="0"/>
              <a:t>η επιβολή ποινών</a:t>
            </a:r>
            <a:r>
              <a:rPr lang="el-GR" dirty="0" smtClean="0"/>
              <a:t> στο σχολείο, όπως οι απομακρύνσεις από την τάξη και οι αποβολές, προκαλούν αυξημένη </a:t>
            </a:r>
            <a:r>
              <a:rPr lang="el-GR" b="1" dirty="0" smtClean="0"/>
              <a:t>επιθετικότητα, απουσίες, καθυστερημένη προσέλευση </a:t>
            </a:r>
            <a:r>
              <a:rPr lang="el-GR" dirty="0" smtClean="0"/>
              <a:t>στα μαθήματα και </a:t>
            </a:r>
            <a:r>
              <a:rPr lang="el-GR" b="1" dirty="0" smtClean="0"/>
              <a:t>σχολική διαρροή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Αντίθετα,</a:t>
            </a:r>
            <a:r>
              <a:rPr lang="el-GR" b="1" dirty="0" smtClean="0"/>
              <a:t> η ενίσχυση </a:t>
            </a:r>
            <a:r>
              <a:rPr lang="el-GR" dirty="0" smtClean="0"/>
              <a:t>αποδείχτηκε θεμελιώδης για τη συμπεριφορά και τον τρόπο λειτουργίας </a:t>
            </a:r>
            <a:r>
              <a:rPr lang="el-GR" b="1" dirty="0" smtClean="0"/>
              <a:t>των μαθητών με «διαταρακτική»</a:t>
            </a:r>
            <a:r>
              <a:rPr lang="en-US" b="1" dirty="0" smtClean="0"/>
              <a:t> </a:t>
            </a:r>
            <a:r>
              <a:rPr lang="el-GR" b="1" dirty="0" smtClean="0"/>
              <a:t>συμπεριφορά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sz="quarter" idx="11"/>
          </p:nvPr>
        </p:nvSpPr>
        <p:spPr>
          <a:xfrm>
            <a:off x="250031" y="900333"/>
            <a:ext cx="8661798" cy="5721132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sz="3000" b="1" dirty="0" smtClean="0"/>
              <a:t>Στο σχολείο: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sz="3000" b="1" dirty="0" smtClean="0"/>
              <a:t>Σ</a:t>
            </a:r>
            <a:r>
              <a:rPr lang="el-GR" sz="3000" b="1" dirty="0" smtClean="0"/>
              <a:t>υνεργασία </a:t>
            </a:r>
            <a:r>
              <a:rPr lang="el-GR" sz="3000" b="1" dirty="0"/>
              <a:t>με την παιδαγωγική ομάδα</a:t>
            </a:r>
          </a:p>
          <a:p>
            <a:pPr marL="1028700" lvl="1" indent="-342900" eaLnBrk="1" hangingPunct="1">
              <a:lnSpc>
                <a:spcPct val="100000"/>
              </a:lnSpc>
              <a:defRPr/>
            </a:pPr>
            <a:r>
              <a:rPr lang="el-GR" dirty="0" err="1"/>
              <a:t>Συνδιαμόρφωση</a:t>
            </a:r>
            <a:r>
              <a:rPr lang="el-GR" dirty="0"/>
              <a:t> του οράματος του σχολείου, των αξιών και των συμπεριφορών</a:t>
            </a:r>
          </a:p>
          <a:p>
            <a:pPr marL="1028700" lvl="1" indent="-342900" eaLnBrk="1" hangingPunct="1">
              <a:lnSpc>
                <a:spcPct val="100000"/>
              </a:lnSpc>
              <a:defRPr/>
            </a:pPr>
            <a:r>
              <a:rPr lang="el-GR" dirty="0"/>
              <a:t>Συμβουλευτική συνδρομή στην ανάπτυξη σχεδίων μαθήματος  </a:t>
            </a:r>
          </a:p>
          <a:p>
            <a:pPr marL="1028700" lvl="1" indent="-342900" eaLnBrk="1" hangingPunct="1">
              <a:lnSpc>
                <a:spcPct val="100000"/>
              </a:lnSpc>
              <a:defRPr/>
            </a:pPr>
            <a:r>
              <a:rPr lang="el-GR" dirty="0"/>
              <a:t>Αναφορά προβλημάτων, δυσκολιών κατά την εφαρμογή του </a:t>
            </a:r>
            <a:r>
              <a:rPr lang="el-GR" dirty="0" smtClean="0"/>
              <a:t>ΣΣΠΘΣ</a:t>
            </a:r>
            <a:endParaRPr lang="el-GR" dirty="0"/>
          </a:p>
          <a:p>
            <a:pPr lvl="1" indent="0" eaLnBrk="1" hangingPunct="1">
              <a:lnSpc>
                <a:spcPct val="100000"/>
              </a:lnSpc>
              <a:buNone/>
              <a:defRPr/>
            </a:pPr>
            <a:r>
              <a:rPr lang="el-GR" dirty="0"/>
              <a:t>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l-GR" sz="3000" b="1" dirty="0" smtClean="0"/>
              <a:t>Στην </a:t>
            </a:r>
            <a:r>
              <a:rPr lang="el-GR" sz="3000" b="1" dirty="0"/>
              <a:t>αίθουσα </a:t>
            </a:r>
            <a:r>
              <a:rPr lang="el-GR" sz="3000" b="1" dirty="0" smtClean="0"/>
              <a:t>διδασκαλίας:</a:t>
            </a:r>
            <a:endParaRPr lang="el-GR" sz="3000" b="1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l-GR" sz="3000" b="1" dirty="0"/>
              <a:t>Συστηματική και </a:t>
            </a:r>
            <a:r>
              <a:rPr lang="el-GR" sz="3000" b="1" dirty="0" smtClean="0"/>
              <a:t>συνεπής </a:t>
            </a:r>
            <a:r>
              <a:rPr lang="el-GR" sz="3000" b="1" dirty="0"/>
              <a:t>εφαρμογή του </a:t>
            </a:r>
            <a:r>
              <a:rPr lang="el-GR" sz="3000" b="1" dirty="0" smtClean="0"/>
              <a:t>ΣΣΠΘΣ</a:t>
            </a:r>
            <a:endParaRPr lang="el-GR" sz="3000" b="1" dirty="0"/>
          </a:p>
          <a:p>
            <a:pPr marL="1028700" lvl="1" indent="-342900" eaLnBrk="1" hangingPunct="1">
              <a:lnSpc>
                <a:spcPct val="100000"/>
              </a:lnSpc>
              <a:defRPr/>
            </a:pPr>
            <a:r>
              <a:rPr lang="el-GR" dirty="0"/>
              <a:t>Διαμόρφωση συστήματος επιβράβευσης (ατομική/ομαδική, υλική/άυλη)</a:t>
            </a:r>
          </a:p>
          <a:p>
            <a:pPr marL="1028700" lvl="1" indent="-342900" eaLnBrk="1" hangingPunct="1">
              <a:lnSpc>
                <a:spcPct val="100000"/>
              </a:lnSpc>
              <a:defRPr/>
            </a:pPr>
            <a:r>
              <a:rPr lang="el-GR" dirty="0"/>
              <a:t>Αναγνώριση, συλλογή και καταγραφή της επιβράβευσης θετικών συμπεριφορών  </a:t>
            </a:r>
            <a:endParaRPr lang="el-GR" sz="2000" dirty="0"/>
          </a:p>
          <a:p>
            <a:pPr marL="1028700" lvl="1" indent="-342900" eaLnBrk="1" hangingPunct="1">
              <a:defRPr/>
            </a:pPr>
            <a:endParaRPr lang="el-GR" sz="2000" dirty="0"/>
          </a:p>
        </p:txBody>
      </p:sp>
      <p:sp>
        <p:nvSpPr>
          <p:cNvPr id="39939" name="Τίτλος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600" b="1" dirty="0">
                <a:solidFill>
                  <a:schemeClr val="bg1"/>
                </a:solidFill>
                <a:latin typeface="Calibri" pitchFamily="34" charset="0"/>
              </a:rPr>
              <a:t>Συμβολή των εκπαιδευτικών στο Προ</a:t>
            </a:r>
            <a:r>
              <a:rPr lang="en-US" altLang="el-GR" sz="3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600" b="1" dirty="0" err="1">
                <a:solidFill>
                  <a:schemeClr val="bg1"/>
                </a:solidFill>
                <a:latin typeface="Calibri" pitchFamily="34" charset="0"/>
              </a:rPr>
              <a:t>Θε</a:t>
            </a:r>
            <a:r>
              <a:rPr lang="en-US" altLang="el-GR" sz="3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l-GR" altLang="el-GR" sz="3600" b="1" dirty="0">
                <a:solidFill>
                  <a:schemeClr val="bg1"/>
                </a:solidFill>
                <a:latin typeface="Calibri" pitchFamily="34" charset="0"/>
              </a:rPr>
              <a:t>Συ</a:t>
            </a:r>
            <a:r>
              <a:rPr lang="en-US" altLang="el-GR" sz="3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2186396"/>
            <a:ext cx="9144000" cy="751114"/>
          </a:xfrm>
        </p:spPr>
        <p:txBody>
          <a:bodyPr/>
          <a:lstStyle/>
          <a:p>
            <a:pPr algn="ctr"/>
            <a:r>
              <a:rPr lang="el-GR" b="1" dirty="0"/>
              <a:t>Υλικό για το πρόγραμμα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" descr="Χωρίς τίτλ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04255"/>
            <a:ext cx="4085377" cy="61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ΗΠΙΑ ΕΝΟΧΛΗΣΗ.jpg"/>
          <p:cNvPicPr>
            <a:picLocks noChangeAspect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>
          <a:xfrm>
            <a:off x="4091187" y="764704"/>
            <a:ext cx="5052813" cy="6093296"/>
          </a:xfrm>
          <a:prstGeom prst="rect">
            <a:avLst/>
          </a:prstGeom>
        </p:spPr>
      </p:pic>
      <p:sp>
        <p:nvSpPr>
          <p:cNvPr id="6" name="Τίτλος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50888"/>
          </a:xfrm>
          <a:solidFill>
            <a:schemeClr val="accent2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600" b="1" dirty="0" smtClean="0">
                <a:solidFill>
                  <a:schemeClr val="bg1"/>
                </a:solidFill>
                <a:latin typeface="Calibri" pitchFamily="34" charset="0"/>
              </a:rPr>
              <a:t>Αφίσες με βήματα και εργαλεία</a:t>
            </a:r>
            <a:endParaRPr lang="el-GR" alt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G_20190829_121347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/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4CCE3D-DB5D-4D4B-81F4-82A3F2D700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66883" cy="68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4827267" y="807095"/>
            <a:ext cx="420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</a:rPr>
              <a:t>Τροχός επίλυσης συγκρούσεων</a:t>
            </a:r>
          </a:p>
        </p:txBody>
      </p:sp>
      <p:pic>
        <p:nvPicPr>
          <p:cNvPr id="10" name="9 - Εικόνα" descr="ΤΕΣ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6251" y="1582664"/>
            <a:ext cx="4487749" cy="448852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644009" y="0"/>
            <a:ext cx="449999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ΕΡΓΑΛΕΙΑ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4CCE3D-DB5D-4D4B-81F4-82A3F2D700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>
          <a:xfrm>
            <a:off x="4716016" y="26064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619672" y="896112"/>
            <a:ext cx="56886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https://pbiseurope.org</a:t>
            </a:r>
            <a:endParaRPr lang="el-GR" sz="4400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4CCE3D-DB5D-4D4B-81F4-82A3F2D700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5607" t="16699" r="6982" b="5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67544" y="0"/>
            <a:ext cx="77768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Ιστοσελίδα Περιφερειακής Δ/</a:t>
            </a:r>
            <a:r>
              <a:rPr lang="el-GR" sz="2800" b="1" dirty="0" err="1">
                <a:solidFill>
                  <a:srgbClr val="C00000"/>
                </a:solidFill>
              </a:rPr>
              <a:t>νσης</a:t>
            </a:r>
            <a:r>
              <a:rPr lang="el-GR" sz="2800" b="1" dirty="0">
                <a:solidFill>
                  <a:srgbClr val="C00000"/>
                </a:solidFill>
              </a:rPr>
              <a:t> Εκπαίδευσης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499992" y="2204864"/>
            <a:ext cx="2448272" cy="144016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2694" t="13746" r="14069" b="25716"/>
          <a:stretch>
            <a:fillRect/>
          </a:stretch>
        </p:blipFill>
        <p:spPr bwMode="auto">
          <a:xfrm>
            <a:off x="38638" y="0"/>
            <a:ext cx="9105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692696"/>
            <a:ext cx="6228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hlinkClick r:id="rId3"/>
              </a:rPr>
              <a:t>http://www.swpbs.kmaked.eu</a:t>
            </a:r>
            <a:endParaRPr lang="el-GR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1987674"/>
          </a:xfrm>
          <a:prstGeom prst="rect">
            <a:avLst/>
          </a:prstGeom>
        </p:spPr>
      </p:pic>
      <p:sp>
        <p:nvSpPr>
          <p:cNvPr id="18434" name="Τίτλος 2"/>
          <p:cNvSpPr>
            <a:spLocks noGrp="1"/>
          </p:cNvSpPr>
          <p:nvPr>
            <p:ph type="title"/>
          </p:nvPr>
        </p:nvSpPr>
        <p:spPr bwMode="auto">
          <a:xfrm>
            <a:off x="1475656" y="332656"/>
            <a:ext cx="7668344" cy="75111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dirty="0">
                <a:latin typeface="Calibri" pitchFamily="34" charset="0"/>
              </a:rPr>
              <a:t> </a:t>
            </a:r>
            <a:r>
              <a:rPr lang="el-GR" sz="2800" b="1" dirty="0">
                <a:latin typeface="Calibri" pitchFamily="34" charset="0"/>
              </a:rPr>
              <a:t>Επικοινωνία, υποστήριξη παρέμβασης </a:t>
            </a:r>
            <a:r>
              <a:rPr lang="el-GR" sz="2800" b="1" dirty="0" smtClean="0">
                <a:latin typeface="Calibri" pitchFamily="34" charset="0"/>
              </a:rPr>
              <a:t>ΣΣΠΘΣ</a:t>
            </a:r>
            <a:endParaRPr lang="el-GR" sz="2800" b="1" dirty="0"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A4FC9A-613F-EB73-15D9-7A02429D0E9D}"/>
              </a:ext>
            </a:extLst>
          </p:cNvPr>
          <p:cNvSpPr txBox="1"/>
          <p:nvPr/>
        </p:nvSpPr>
        <p:spPr>
          <a:xfrm>
            <a:off x="467544" y="1844824"/>
            <a:ext cx="842493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l-GR" sz="3200" dirty="0">
                <a:latin typeface="+mn-lt"/>
              </a:rPr>
              <a:t>Για πληροφορίες και ενημερώσεις σχετικά με το πρόγραμμα </a:t>
            </a:r>
            <a:r>
              <a:rPr lang="el-GR" sz="3200" dirty="0" smtClean="0">
                <a:latin typeface="+mn-lt"/>
              </a:rPr>
              <a:t> ΣΣΠΘΣ στην </a:t>
            </a:r>
            <a:r>
              <a:rPr lang="el-GR" sz="3200" dirty="0">
                <a:latin typeface="+mn-lt"/>
              </a:rPr>
              <a:t>ιστοσελίδα της ΠΔΕ Κεντρικής Μακεδονίας</a:t>
            </a:r>
          </a:p>
          <a:p>
            <a:pPr algn="ctr">
              <a:lnSpc>
                <a:spcPts val="3000"/>
              </a:lnSpc>
              <a:spcBef>
                <a:spcPts val="1200"/>
              </a:spcBef>
            </a:pPr>
            <a:r>
              <a:rPr lang="el-GR" sz="3200" dirty="0">
                <a:latin typeface="+mn-lt"/>
              </a:rPr>
              <a:t> </a:t>
            </a:r>
            <a:r>
              <a:rPr lang="el-GR" sz="4000" b="1" dirty="0">
                <a:latin typeface="+mn-lt"/>
                <a:hlinkClick r:id="rId3"/>
              </a:rPr>
              <a:t>http://www.swpbs.kmaked.eu</a:t>
            </a:r>
            <a:r>
              <a:rPr lang="el-GR" sz="4000" b="1" dirty="0">
                <a:latin typeface="+mn-lt"/>
              </a:rPr>
              <a:t>  </a:t>
            </a:r>
            <a:endParaRPr lang="el-GR" sz="3200" b="1" dirty="0">
              <a:latin typeface="+mn-lt"/>
            </a:endParaRPr>
          </a:p>
          <a:p>
            <a:pPr algn="ctr">
              <a:lnSpc>
                <a:spcPts val="3000"/>
              </a:lnSpc>
            </a:pPr>
            <a:endParaRPr lang="el-GR" sz="3200" dirty="0">
              <a:latin typeface="+mn-lt"/>
            </a:endParaRPr>
          </a:p>
          <a:p>
            <a:pPr algn="ctr">
              <a:lnSpc>
                <a:spcPts val="3000"/>
              </a:lnSpc>
            </a:pPr>
            <a:r>
              <a:rPr lang="el-GR" sz="3200" b="1" dirty="0" smtClean="0">
                <a:latin typeface="+mn-lt"/>
              </a:rPr>
              <a:t>Ηλεκτρονική επικοινωνία:</a:t>
            </a:r>
            <a:endParaRPr lang="el-GR" sz="3200" b="1" dirty="0">
              <a:latin typeface="+mn-lt"/>
            </a:endParaRPr>
          </a:p>
          <a:p>
            <a:pPr algn="ctr">
              <a:lnSpc>
                <a:spcPts val="3000"/>
              </a:lnSpc>
              <a:spcBef>
                <a:spcPts val="1200"/>
              </a:spcBef>
            </a:pPr>
            <a:r>
              <a:rPr lang="el-GR" sz="3200" dirty="0">
                <a:latin typeface="+mn-lt"/>
              </a:rPr>
              <a:t> </a:t>
            </a:r>
            <a:r>
              <a:rPr lang="el-GR" sz="4000" b="1" dirty="0" err="1">
                <a:latin typeface="+mn-lt"/>
                <a:hlinkClick r:id="rId4"/>
              </a:rPr>
              <a:t>swpbs.kmaked@gmail.com</a:t>
            </a:r>
            <a:r>
              <a:rPr lang="el-GR" sz="4000" b="1" dirty="0">
                <a:latin typeface="+mn-lt"/>
              </a:rPr>
              <a:t> </a:t>
            </a:r>
            <a:endParaRPr lang="el-GR" sz="4000" b="1" dirty="0" smtClean="0">
              <a:latin typeface="+mn-lt"/>
            </a:endParaRPr>
          </a:p>
          <a:p>
            <a:pPr algn="ctr">
              <a:lnSpc>
                <a:spcPts val="3000"/>
              </a:lnSpc>
            </a:pPr>
            <a:endParaRPr lang="el-GR" sz="3600" b="1" dirty="0" smtClean="0">
              <a:latin typeface="+mn-lt"/>
            </a:endParaRPr>
          </a:p>
          <a:p>
            <a:pPr algn="ctr">
              <a:lnSpc>
                <a:spcPts val="3000"/>
              </a:lnSpc>
            </a:pPr>
            <a:r>
              <a:rPr lang="el-GR" sz="3200" b="1" dirty="0" smtClean="0">
                <a:solidFill>
                  <a:srgbClr val="0000FF"/>
                </a:solidFill>
                <a:sym typeface="Wingdings"/>
              </a:rPr>
              <a:t>  </a:t>
            </a:r>
            <a:r>
              <a:rPr lang="el-GR" sz="3200" b="1" dirty="0" smtClean="0">
                <a:solidFill>
                  <a:srgbClr val="0000FF"/>
                </a:solidFill>
              </a:rPr>
              <a:t>2310474855 κ. Χρύσα </a:t>
            </a:r>
            <a:r>
              <a:rPr lang="el-GR" sz="3200" b="1" dirty="0" err="1" smtClean="0">
                <a:solidFill>
                  <a:srgbClr val="0000FF"/>
                </a:solidFill>
              </a:rPr>
              <a:t>Πρασσά</a:t>
            </a:r>
            <a:endParaRPr lang="el-GR" sz="3200" b="1" dirty="0" smtClean="0">
              <a:solidFill>
                <a:srgbClr val="0000FF"/>
              </a:solidFill>
            </a:endParaRPr>
          </a:p>
          <a:p>
            <a:pPr algn="ctr"/>
            <a:endParaRPr lang="en-US" sz="4000" b="1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491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392488" cy="441015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115616" y="4653136"/>
            <a:ext cx="706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rgbClr val="0000FF"/>
                </a:solidFill>
              </a:rPr>
              <a:t>Ευχαριστούμε για τη συμμετοχή σας</a:t>
            </a:r>
            <a:endParaRPr lang="el-GR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Τι </a:t>
            </a:r>
            <a:r>
              <a:rPr lang="el-GR" b="1" dirty="0" smtClean="0"/>
              <a:t>είναι το ΣΣΠΘΣ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Το Σχολικό Σύστημα Προώθησης Θετικών Συμπεριφορών (ΣΣΠΘΣ</a:t>
            </a:r>
            <a:r>
              <a:rPr lang="el-GR" b="1" dirty="0" smtClean="0"/>
              <a:t>): </a:t>
            </a:r>
          </a:p>
          <a:p>
            <a:r>
              <a:rPr lang="el-GR" dirty="0" smtClean="0"/>
              <a:t>Προσφέρει </a:t>
            </a:r>
            <a:r>
              <a:rPr lang="el-GR" b="1" dirty="0" smtClean="0"/>
              <a:t>εναλλακτική διαχείριση</a:t>
            </a:r>
            <a:r>
              <a:rPr lang="el-GR" dirty="0" smtClean="0"/>
              <a:t>  </a:t>
            </a:r>
          </a:p>
          <a:p>
            <a:pPr lvl="1"/>
            <a:r>
              <a:rPr lang="el-GR" b="1" dirty="0" smtClean="0"/>
              <a:t>ως</a:t>
            </a:r>
            <a:r>
              <a:rPr lang="el-GR" b="1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οργανωμένο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πλαίσιο</a:t>
            </a:r>
            <a:r>
              <a:rPr lang="el-GR" b="1" dirty="0" smtClean="0"/>
              <a:t> </a:t>
            </a:r>
            <a:r>
              <a:rPr lang="el-GR" b="1" dirty="0" smtClean="0"/>
              <a:t>υποστήριξης θετικών συμπεριφορών.</a:t>
            </a:r>
          </a:p>
          <a:p>
            <a:r>
              <a:rPr lang="el-GR" dirty="0" smtClean="0"/>
              <a:t>Αποτελεί </a:t>
            </a:r>
            <a:r>
              <a:rPr lang="el-GR" dirty="0" smtClean="0"/>
              <a:t>ένα </a:t>
            </a:r>
            <a:r>
              <a:rPr lang="el-GR" b="1" dirty="0" smtClean="0">
                <a:solidFill>
                  <a:srgbClr val="C00000"/>
                </a:solidFill>
              </a:rPr>
              <a:t>σύστημα</a:t>
            </a:r>
            <a:r>
              <a:rPr lang="el-GR" b="1" dirty="0" smtClean="0"/>
              <a:t> παρέμβασης</a:t>
            </a:r>
            <a:r>
              <a:rPr lang="el-GR" dirty="0" smtClean="0"/>
              <a:t> στο σχολικό περιβάλλον </a:t>
            </a:r>
            <a:r>
              <a:rPr lang="el-GR" dirty="0" smtClean="0"/>
              <a:t>με </a:t>
            </a:r>
            <a:r>
              <a:rPr lang="el-GR" dirty="0" smtClean="0"/>
              <a:t>σκοπό </a:t>
            </a:r>
            <a:endParaRPr lang="el-GR" dirty="0" smtClean="0"/>
          </a:p>
          <a:p>
            <a:pPr lvl="1"/>
            <a:r>
              <a:rPr lang="el-GR" dirty="0" smtClean="0"/>
              <a:t>τη </a:t>
            </a:r>
            <a:r>
              <a:rPr lang="el-GR" dirty="0" smtClean="0"/>
              <a:t>δημιουργία </a:t>
            </a:r>
            <a:r>
              <a:rPr lang="el-GR" b="1" dirty="0" smtClean="0"/>
              <a:t>θετικού σχολικού κλίματος</a:t>
            </a:r>
            <a:endParaRPr lang="el-GR" dirty="0" smtClean="0"/>
          </a:p>
          <a:p>
            <a:pPr lvl="1"/>
            <a:r>
              <a:rPr lang="el-GR" b="1" dirty="0" smtClean="0"/>
              <a:t>το χτίσιμο </a:t>
            </a:r>
            <a:r>
              <a:rPr lang="el-GR" dirty="0" smtClean="0"/>
              <a:t>&amp; </a:t>
            </a:r>
            <a:r>
              <a:rPr lang="el-GR" b="1" dirty="0" smtClean="0"/>
              <a:t>την υιοθέτηση </a:t>
            </a:r>
            <a:r>
              <a:rPr lang="el-GR" dirty="0" smtClean="0"/>
              <a:t>κοινών </a:t>
            </a:r>
            <a:r>
              <a:rPr lang="el-GR" i="1" dirty="0" smtClean="0"/>
              <a:t>(συμφωνημένων) </a:t>
            </a:r>
            <a:r>
              <a:rPr lang="el-GR" b="1" dirty="0" smtClean="0"/>
              <a:t>προσδοκώμενων</a:t>
            </a:r>
            <a:r>
              <a:rPr lang="el-GR" dirty="0" smtClean="0"/>
              <a:t> </a:t>
            </a:r>
            <a:r>
              <a:rPr lang="el-GR" b="1" dirty="0" smtClean="0"/>
              <a:t>συμπεριφορών</a:t>
            </a:r>
            <a:r>
              <a:rPr lang="el-GR" dirty="0" smtClean="0"/>
              <a:t>  στα παιδιά.</a:t>
            </a:r>
            <a:endParaRPr lang="el-G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Δηλαδή;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ΣΣΠΘΣ προσφέρει </a:t>
            </a:r>
            <a:r>
              <a:rPr lang="el-GR" b="1" dirty="0" smtClean="0">
                <a:solidFill>
                  <a:srgbClr val="C00000"/>
                </a:solidFill>
              </a:rPr>
              <a:t>το εκπαιδευτικό πλαίσιο διαχείρισης</a:t>
            </a:r>
            <a:r>
              <a:rPr lang="el-GR" dirty="0" smtClean="0"/>
              <a:t> της μαθητικής συμπεριφοράς, δίνοντας έμφαση:</a:t>
            </a:r>
          </a:p>
          <a:p>
            <a:pPr lvl="1"/>
            <a:r>
              <a:rPr lang="el-GR" dirty="0" smtClean="0"/>
              <a:t>στην </a:t>
            </a:r>
            <a:r>
              <a:rPr lang="el-GR" b="1" dirty="0" smtClean="0"/>
              <a:t>υιοθέτηση </a:t>
            </a:r>
            <a:r>
              <a:rPr lang="el-GR" b="1" dirty="0" smtClean="0">
                <a:solidFill>
                  <a:srgbClr val="C00000"/>
                </a:solidFill>
              </a:rPr>
              <a:t>κοινού σχεδίου δράσης </a:t>
            </a:r>
            <a:r>
              <a:rPr lang="el-GR" dirty="0" smtClean="0"/>
              <a:t>για τη διαχείριση διαταρακτικών συμπεριφορών</a:t>
            </a:r>
          </a:p>
          <a:p>
            <a:pPr lvl="1"/>
            <a:r>
              <a:rPr lang="el-GR" dirty="0" smtClean="0"/>
              <a:t>στη </a:t>
            </a:r>
            <a:r>
              <a:rPr lang="el-GR" b="1" dirty="0" smtClean="0"/>
              <a:t>συστηματική</a:t>
            </a:r>
            <a:r>
              <a:rPr lang="el-GR" dirty="0" smtClean="0"/>
              <a:t> </a:t>
            </a:r>
            <a:r>
              <a:rPr lang="el-GR" b="1" dirty="0" smtClean="0"/>
              <a:t>διδασκαλία και διατήρηση κοινωνικών συμπεριφορών </a:t>
            </a:r>
            <a:r>
              <a:rPr lang="el-GR" dirty="0" smtClean="0"/>
              <a:t>που ακολουθούν τις </a:t>
            </a:r>
            <a:r>
              <a:rPr lang="el-GR" b="1" dirty="0" smtClean="0"/>
              <a:t>σχολικές αξίες που </a:t>
            </a:r>
            <a:r>
              <a:rPr lang="el-GR" b="1" dirty="0" smtClean="0"/>
              <a:t>συμφωνήθηκαν</a:t>
            </a:r>
            <a:endParaRPr lang="el-GR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Τι  δεν είναι </a:t>
            </a:r>
            <a:r>
              <a:rPr lang="el-GR" dirty="0" smtClean="0"/>
              <a:t>το ΣΣΠΘΣ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ΣΣΠΘΣ </a:t>
            </a:r>
            <a:r>
              <a:rPr lang="el-GR" b="1" dirty="0" smtClean="0"/>
              <a:t>ΔΕΝ είναι </a:t>
            </a:r>
            <a:r>
              <a:rPr lang="el-GR" dirty="0" smtClean="0"/>
              <a:t>ένα τυποποιημένο πρόγραμμα κοινωνικών δεξιοτήτων ίδιο για όλους</a:t>
            </a:r>
          </a:p>
          <a:p>
            <a:r>
              <a:rPr lang="el-GR" dirty="0" smtClean="0"/>
              <a:t>Το ΣΣΠΘΣ </a:t>
            </a:r>
            <a:r>
              <a:rPr lang="el-GR" b="1" dirty="0" smtClean="0"/>
              <a:t>ΔΕΝ αποτελεί </a:t>
            </a:r>
            <a:r>
              <a:rPr lang="el-GR" dirty="0" smtClean="0"/>
              <a:t>ένα συγκεκριμένο πακέτο δραστηριοτήτων ίδιο για όλους. </a:t>
            </a: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 smtClean="0"/>
              <a:t>σχολείο εφαρμόζει πρόγραμμα και δραστηριότητες  προσαρμοσμένα </a:t>
            </a:r>
            <a:r>
              <a:rPr lang="el-GR" b="1" dirty="0" smtClean="0">
                <a:solidFill>
                  <a:srgbClr val="C00000"/>
                </a:solidFill>
              </a:rPr>
              <a:t>στις ΔΙΚΕΣ του ανάγκες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19672" cy="162618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el-GR" b="1" dirty="0" smtClean="0"/>
              <a:t>Ο χάρτης του ΣΣΠΘΣ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l-GR" sz="2800" b="1" u="sng" dirty="0" smtClean="0"/>
              <a:t>Μετά την επιμόρφωση των εκπαιδευτικών</a:t>
            </a:r>
          </a:p>
          <a:p>
            <a:r>
              <a:rPr lang="el-GR" sz="2800" b="1" dirty="0" smtClean="0"/>
              <a:t>Το σχολείο αναπτύσσει: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Κοινό όραμα,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Σχολικές αξίες,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κοινό σύστημα αναγνώρισης συμπεριφορών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κοινή ιεραρχημένη πορεία αντιμετώπισης των προβλημάτων συμπεριφοράς. 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διδακτικό υλικό (</a:t>
            </a:r>
            <a:r>
              <a:rPr lang="el-GR" sz="2400" b="1" i="1" dirty="0" smtClean="0"/>
              <a:t>επιλέγοντας από το υπάρχον</a:t>
            </a:r>
            <a:r>
              <a:rPr lang="el-GR" sz="2400" dirty="0" smtClean="0"/>
              <a:t>)</a:t>
            </a:r>
          </a:p>
          <a:p>
            <a:r>
              <a:rPr lang="el-GR" sz="2800" b="1" dirty="0" smtClean="0">
                <a:solidFill>
                  <a:srgbClr val="C00000"/>
                </a:solidFill>
              </a:rPr>
              <a:t>ΔΙΔΑΣΚΟΝΤΑΙ</a:t>
            </a:r>
            <a:r>
              <a:rPr lang="el-GR" sz="2800" b="1" dirty="0" smtClean="0"/>
              <a:t> οι </a:t>
            </a:r>
            <a:r>
              <a:rPr lang="el-GR" sz="2800" b="1" dirty="0" smtClean="0"/>
              <a:t>συμπεριφορές </a:t>
            </a:r>
            <a:r>
              <a:rPr lang="el-GR" sz="2800" dirty="0" smtClean="0"/>
              <a:t>που επιλέχτηκαν σύμφωνα με το όραμα και τις σχολικές αξίες</a:t>
            </a:r>
          </a:p>
          <a:p>
            <a:r>
              <a:rPr lang="el-GR" sz="2800" b="1" dirty="0" smtClean="0"/>
              <a:t>Γίνεται λεκτική και υλική </a:t>
            </a:r>
            <a:r>
              <a:rPr lang="el-GR" sz="2800" b="1" dirty="0" smtClean="0">
                <a:solidFill>
                  <a:srgbClr val="C00000"/>
                </a:solidFill>
              </a:rPr>
              <a:t>ΕΠΙΒΡΑΒΕΥΣΗ</a:t>
            </a:r>
            <a:r>
              <a:rPr lang="el-GR" sz="2800" b="1" dirty="0" smtClean="0"/>
              <a:t> </a:t>
            </a:r>
            <a:r>
              <a:rPr lang="el-GR" sz="2800" dirty="0" smtClean="0"/>
              <a:t>των </a:t>
            </a:r>
            <a:r>
              <a:rPr lang="el-GR" sz="2800" dirty="0" smtClean="0"/>
              <a:t>μαθητών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ΑΚΡΙΒΩΣ ΤΗ ΣΤΙΓΜΗ </a:t>
            </a:r>
            <a:r>
              <a:rPr lang="el-GR" sz="2800" dirty="0" smtClean="0"/>
              <a:t>που </a:t>
            </a:r>
            <a:r>
              <a:rPr lang="el-GR" sz="2800" dirty="0" smtClean="0"/>
              <a:t>συμπεριφέρονται με τον προβλεπόμενο τρόπο</a:t>
            </a:r>
            <a:endParaRPr lang="el-GR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 smtClean="0"/>
              <a:t>Βήματα οργάνωσης </a:t>
            </a:r>
            <a:r>
              <a:rPr lang="el-GR" sz="4800" b="1" dirty="0"/>
              <a:t>του </a:t>
            </a:r>
            <a:r>
              <a:rPr lang="el-GR" sz="4800" b="1" dirty="0" smtClean="0"/>
              <a:t>ΣΣΠΘΣ</a:t>
            </a:r>
            <a:endParaRPr lang="el-GR" sz="4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200" b="1" dirty="0" smtClean="0">
                <a:solidFill>
                  <a:srgbClr val="C00000"/>
                </a:solidFill>
              </a:rPr>
              <a:t>ΒΗΜΑ 1. Πρώτη εμπλοκή </a:t>
            </a:r>
            <a:r>
              <a:rPr lang="el-GR" sz="3200" b="1" dirty="0" smtClean="0">
                <a:solidFill>
                  <a:srgbClr val="008000"/>
                </a:solidFill>
              </a:rPr>
              <a:t>(σε </a:t>
            </a:r>
            <a:r>
              <a:rPr lang="el-GR" sz="3200" b="1" dirty="0">
                <a:solidFill>
                  <a:srgbClr val="008000"/>
                </a:solidFill>
              </a:rPr>
              <a:t>επίπεδο σχολείου)</a:t>
            </a:r>
          </a:p>
        </p:txBody>
      </p:sp>
      <p:sp>
        <p:nvSpPr>
          <p:cNvPr id="5" name="TextBox 17"/>
          <p:cNvSpPr txBox="1">
            <a:spLocks noGrp="1"/>
          </p:cNvSpPr>
          <p:nvPr>
            <p:ph type="body" sz="quarter" idx="11"/>
          </p:nvPr>
        </p:nvSpPr>
        <p:spPr>
          <a:xfrm>
            <a:off x="354330" y="1523998"/>
            <a:ext cx="8610157" cy="3980577"/>
          </a:xfrm>
          <a:prstGeom prst="rect">
            <a:avLst/>
          </a:prstGeom>
          <a:solidFill>
            <a:srgbClr val="DDEFBF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None/>
            </a:pPr>
            <a:r>
              <a:rPr lang="el-GR" altLang="el-GR" sz="3200" b="1" dirty="0">
                <a:latin typeface="Calibri" pitchFamily="34" charset="0"/>
              </a:rPr>
              <a:t>Προκαταρκτικές Ενέργειες: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200" dirty="0"/>
              <a:t>Αρχικό ενδιαφέρον από τους </a:t>
            </a:r>
            <a:r>
              <a:rPr lang="el-GR" sz="3200" dirty="0" smtClean="0"/>
              <a:t>εκπαιδευτικούς </a:t>
            </a:r>
            <a:r>
              <a:rPr lang="el-GR" sz="3200" b="1" i="1" dirty="0" smtClean="0">
                <a:solidFill>
                  <a:srgbClr val="C00000"/>
                </a:solidFill>
              </a:rPr>
              <a:t>(%)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200" dirty="0" smtClean="0"/>
              <a:t>Δημιουργία παιδαγωγικής ομάδας </a:t>
            </a:r>
            <a:r>
              <a:rPr lang="el-GR" sz="3200" i="1" dirty="0" smtClean="0"/>
              <a:t>(2-4 άτομα)</a:t>
            </a:r>
            <a:endParaRPr lang="el-GR" sz="3200" i="1" dirty="0"/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200" dirty="0"/>
              <a:t>1</a:t>
            </a:r>
            <a:r>
              <a:rPr lang="el-GR" sz="3200" baseline="30000" dirty="0"/>
              <a:t>η</a:t>
            </a:r>
            <a:r>
              <a:rPr lang="el-GR" sz="3200" dirty="0"/>
              <a:t> ενημέρωση εκπαιδευτικών </a:t>
            </a:r>
            <a:r>
              <a:rPr lang="el-GR" sz="3200" dirty="0" smtClean="0"/>
              <a:t> της παιδαγωγικής ομάδας </a:t>
            </a:r>
            <a:r>
              <a:rPr lang="el-GR" sz="3200" dirty="0"/>
              <a:t>για το πρόγραμμα </a:t>
            </a:r>
            <a:r>
              <a:rPr lang="el-GR" sz="3200" dirty="0" smtClean="0"/>
              <a:t>ΣΣΠΘΣ</a:t>
            </a:r>
            <a:endParaRPr lang="el-GR" sz="3200" dirty="0"/>
          </a:p>
          <a:p>
            <a:pPr lvl="0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200" dirty="0"/>
              <a:t>Ενημέρωση των εκπαιδευτικών του σχολείου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WPBS">
    <a:dk1>
      <a:srgbClr val="000000"/>
    </a:dk1>
    <a:lt1>
      <a:sysClr val="window" lastClr="FFFFFF"/>
    </a:lt1>
    <a:dk2>
      <a:srgbClr val="000000"/>
    </a:dk2>
    <a:lt2>
      <a:srgbClr val="BDBFC1"/>
    </a:lt2>
    <a:accent1>
      <a:srgbClr val="F1A73A"/>
    </a:accent1>
    <a:accent2>
      <a:srgbClr val="0DA197"/>
    </a:accent2>
    <a:accent3>
      <a:srgbClr val="D3D87A"/>
    </a:accent3>
    <a:accent4>
      <a:srgbClr val="8DC228"/>
    </a:accent4>
    <a:accent5>
      <a:srgbClr val="ED776B"/>
    </a:accent5>
    <a:accent6>
      <a:srgbClr val="9853A1"/>
    </a:accent6>
    <a:hlink>
      <a:srgbClr val="0DA197"/>
    </a:hlink>
    <a:folHlink>
      <a:srgbClr val="F1A73A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2086</Words>
  <Application>Microsoft Office PowerPoint</Application>
  <PresentationFormat>Προβολή στην οθόνη (4:3)</PresentationFormat>
  <Paragraphs>283</Paragraphs>
  <Slides>48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Το Σχολικό Σύστημα Προώθησης Θετικής Συμπεριφοράς … με απλά λόγια</vt:lpstr>
      <vt:lpstr>Γιατί;</vt:lpstr>
      <vt:lpstr>Πώς;</vt:lpstr>
      <vt:lpstr>Ποινές ή Ενίσχυση;</vt:lpstr>
      <vt:lpstr>Τι είναι το ΣΣΠΘΣ;</vt:lpstr>
      <vt:lpstr>Δηλαδή;</vt:lpstr>
      <vt:lpstr>Τι  δεν είναι το ΣΣΠΘΣ</vt:lpstr>
      <vt:lpstr>Ο χάρτης του ΣΣΠΘΣ</vt:lpstr>
      <vt:lpstr>Βήματα οργάνωσης του ΣΣΠΘΣ</vt:lpstr>
      <vt:lpstr>Βήματα οργάνωσης του ΣΣΠΘΣ</vt:lpstr>
      <vt:lpstr>Βήματα οργάνωσης του ΣΣΠΘΣ</vt:lpstr>
      <vt:lpstr>Υλοποίηση του ΣΣΠΘΣ</vt:lpstr>
      <vt:lpstr>Διαφάνεια 13</vt:lpstr>
      <vt:lpstr>Διατύπωση των προσδοκιών συμπεριφοράς</vt:lpstr>
      <vt:lpstr>Διαφάνεια 15</vt:lpstr>
      <vt:lpstr>Διαφάνεια 16</vt:lpstr>
      <vt:lpstr>Υλοποίηση του ΣΣΠΘΣ</vt:lpstr>
      <vt:lpstr>Αξίες &amp; αναμενόμενες συμπεριφορές</vt:lpstr>
      <vt:lpstr>Αξίες &amp; αναμενόμενες συμπεριφορές</vt:lpstr>
      <vt:lpstr>Αξίες &amp; αναμενόμενες συμπεριφορές</vt:lpstr>
      <vt:lpstr>Αξίες, Συμπεριφορές &amp; διαδικασίες</vt:lpstr>
      <vt:lpstr>Αξία: Σεβασμός Συμπεριφορά: Κάνω ησυχία στο μάθημα Διαδικασία ή Ρουτίνα: χρήση σήματος προσοχής</vt:lpstr>
      <vt:lpstr> Σύνδεση: αξίας-συμπεριφοράς-ρουτίνας</vt:lpstr>
      <vt:lpstr> Εφαρμογή παρέμβασης ΣΣΠΘΣ /  ενέργειες εκπαιδευτικού: διδασκαλία συμπεριφορών </vt:lpstr>
      <vt:lpstr>Πως διδάσκουμε την αποδεκτή συμπεριφορά</vt:lpstr>
      <vt:lpstr>Διαφάνεια 26</vt:lpstr>
      <vt:lpstr>Διαφάνεια 27</vt:lpstr>
      <vt:lpstr>Αναρτούμε σχετικούς πίνακες με βήματα  για την εφαρμογή των συμπεριφορών</vt:lpstr>
      <vt:lpstr>Διαφάνεια 29</vt:lpstr>
      <vt:lpstr>Παραδείγματα κουπονιών   </vt:lpstr>
      <vt:lpstr>Παραδείγματα πινάκων αποτύπωσης</vt:lpstr>
      <vt:lpstr>Τρόπος καταγραφής επιβράβευσης Προ.Θε.Συ.</vt:lpstr>
      <vt:lpstr>Τρόπος καταγραφής επιβράβευσης Προ.Θε.Συ.</vt:lpstr>
      <vt:lpstr>Διαφάνεια 34</vt:lpstr>
      <vt:lpstr>Τρόπος καταγραφής επιβράβευσης (ομαδικά)</vt:lpstr>
      <vt:lpstr>Διαφάνεια 36</vt:lpstr>
      <vt:lpstr>Τρόπος καταγραφής επιβράβευσης (τάξη)</vt:lpstr>
      <vt:lpstr>Τρόπος καταγραφής επιβράβευσης (τάξη)</vt:lpstr>
      <vt:lpstr>Διαφάνεια 39</vt:lpstr>
      <vt:lpstr>Συμβολή των εκπαιδευτικών στο Προ.Θε.Συ.</vt:lpstr>
      <vt:lpstr>Υλικό για το πρόγραμμα</vt:lpstr>
      <vt:lpstr>Αφίσες με βήματα και εργαλεία</vt:lpstr>
      <vt:lpstr>Διαφάνεια 43</vt:lpstr>
      <vt:lpstr>Διαφάνεια 44</vt:lpstr>
      <vt:lpstr>Διαφάνεια 45</vt:lpstr>
      <vt:lpstr>Διαφάνεια 46</vt:lpstr>
      <vt:lpstr> Επικοινωνία, υποστήριξη παρέμβασης ΣΣΠΘΣ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Σχολικό Σύστημα Προώθησης Θετικής Συμπεριφοράς</dc:title>
  <dc:creator>Administrator</dc:creator>
  <cp:lastModifiedBy>Administrator</cp:lastModifiedBy>
  <cp:revision>22</cp:revision>
  <dcterms:created xsi:type="dcterms:W3CDTF">2023-05-30T18:39:47Z</dcterms:created>
  <dcterms:modified xsi:type="dcterms:W3CDTF">2023-11-10T19:15:11Z</dcterms:modified>
</cp:coreProperties>
</file>