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91B89-9B69-4F62-8618-401ED2A71A1E}" type="datetimeFigureOut">
              <a:rPr lang="el-GR" smtClean="0"/>
              <a:t>16/7/2021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48D982-4C64-477E-8EFD-CEA7956FEA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6046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8D982-4C64-477E-8EFD-CEA7956FEA3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96338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8D982-4C64-477E-8EFD-CEA7956FEA35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9229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8D982-4C64-477E-8EFD-CEA7956FEA35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9993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8D982-4C64-477E-8EFD-CEA7956FEA35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70057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8D982-4C64-477E-8EFD-CEA7956FEA35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628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8D982-4C64-477E-8EFD-CEA7956FEA35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95684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8D982-4C64-477E-8EFD-CEA7956FEA35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0490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8D982-4C64-477E-8EFD-CEA7956FEA35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3817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8D982-4C64-477E-8EFD-CEA7956FEA35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3279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8D982-4C64-477E-8EFD-CEA7956FEA35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8122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C1791-BFCE-46DF-8B90-96FD87153202}" type="datetime1">
              <a:rPr lang="el-GR" smtClean="0"/>
              <a:t>16/7/2021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E277-B37C-4EA7-9B34-5AE1C5B83E8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2D23-66C7-4E6C-8E77-16762A852752}" type="datetime1">
              <a:rPr lang="el-GR" smtClean="0"/>
              <a:t>16/7/2021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E277-B37C-4EA7-9B34-5AE1C5B83E8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B334-90DD-48F5-876D-4559CB1187D5}" type="datetime1">
              <a:rPr lang="el-GR" smtClean="0"/>
              <a:t>16/7/2021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E277-B37C-4EA7-9B34-5AE1C5B83E8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9D96-2DB7-4C8E-BFAA-B946FEC2DF6B}" type="datetime1">
              <a:rPr lang="el-GR" smtClean="0"/>
              <a:t>16/7/2021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E277-B37C-4EA7-9B34-5AE1C5B83E8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0D59-772C-4D54-80D4-AC27D6FDA85E}" type="datetime1">
              <a:rPr lang="el-GR" smtClean="0"/>
              <a:t>16/7/2021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E277-B37C-4EA7-9B34-5AE1C5B83E8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4197-66CF-41AB-AF4D-3DB91D1F1724}" type="datetime1">
              <a:rPr lang="el-GR" smtClean="0"/>
              <a:t>16/7/2021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E277-B37C-4EA7-9B34-5AE1C5B83E8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0E706-1BE8-496B-9487-F9CC79E2AABA}" type="datetime1">
              <a:rPr lang="el-GR" smtClean="0"/>
              <a:t>16/7/2021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E277-B37C-4EA7-9B34-5AE1C5B83E8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1571-E48C-4831-8668-9C60CAC87B87}" type="datetime1">
              <a:rPr lang="el-GR" smtClean="0"/>
              <a:t>16/7/2021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E277-B37C-4EA7-9B34-5AE1C5B83E8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5E4A-56E8-492E-B4A8-1A7164FFB08C}" type="datetime1">
              <a:rPr lang="el-GR" smtClean="0"/>
              <a:t>16/7/2021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E277-B37C-4EA7-9B34-5AE1C5B83E8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97852-486B-4F1E-B483-864331950CC5}" type="datetime1">
              <a:rPr lang="el-GR" smtClean="0"/>
              <a:t>16/7/2021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E277-B37C-4EA7-9B34-5AE1C5B83E8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0990-7DF1-49F7-BB31-4845AED25ACA}" type="datetime1">
              <a:rPr lang="el-GR" smtClean="0"/>
              <a:t>16/7/2021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E277-B37C-4EA7-9B34-5AE1C5B83E8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F7893-8B0D-4E85-9FA4-7DCCF7582B9A}" type="datetime1">
              <a:rPr lang="el-GR" smtClean="0"/>
              <a:t>16/7/2021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DE277-B37C-4EA7-9B34-5AE1C5B83E84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el-GR" sz="2000" dirty="0" err="1" smtClean="0">
                <a:solidFill>
                  <a:srgbClr val="2CA398"/>
                </a:solidFill>
              </a:rPr>
              <a:t>Σχολικ</a:t>
            </a:r>
            <a:r>
              <a:rPr lang="x-none" sz="2000" smtClean="0">
                <a:solidFill>
                  <a:srgbClr val="2CA398"/>
                </a:solidFill>
              </a:rPr>
              <a:t>ό</a:t>
            </a:r>
            <a:r>
              <a:rPr lang="el-GR" sz="2000" dirty="0" smtClean="0">
                <a:solidFill>
                  <a:srgbClr val="2CA398"/>
                </a:solidFill>
              </a:rPr>
              <a:t> Σύστημα Προώθησης Θετικών Συμπεριφορών</a:t>
            </a:r>
            <a:r>
              <a:rPr lang="x-none" smtClean="0">
                <a:solidFill>
                  <a:srgbClr val="2CA398"/>
                </a:solidFill>
              </a:rPr>
              <a:t/>
            </a:r>
            <a:br>
              <a:rPr lang="x-none" smtClean="0">
                <a:solidFill>
                  <a:srgbClr val="2CA398"/>
                </a:solidFill>
              </a:rPr>
            </a:br>
            <a:r>
              <a:rPr lang="el-GR" dirty="0" smtClean="0">
                <a:solidFill>
                  <a:srgbClr val="2CA398"/>
                </a:solidFill>
              </a:rPr>
              <a:t>2</a:t>
            </a:r>
            <a:r>
              <a:rPr lang="el-GR" baseline="30000" dirty="0" smtClean="0">
                <a:solidFill>
                  <a:srgbClr val="2CA398"/>
                </a:solidFill>
              </a:rPr>
              <a:t>ο</a:t>
            </a:r>
            <a:r>
              <a:rPr lang="el-GR" dirty="0" smtClean="0">
                <a:solidFill>
                  <a:srgbClr val="2CA398"/>
                </a:solidFill>
              </a:rPr>
              <a:t> ΔΗΜΟΤΙΚΟ ΑΓΙΟΥ ΑΘΑΝΑΣΙΟΥ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776864" cy="4608512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pPr algn="l"/>
            <a:r>
              <a:rPr lang="el-GR" sz="2400" b="1" dirty="0"/>
              <a:t>Κοινωνική </a:t>
            </a:r>
            <a:r>
              <a:rPr lang="el-GR" sz="2400" b="1" dirty="0" smtClean="0"/>
              <a:t>Δεξιότητα: ΣΕΒΑΣΜΟΣ</a:t>
            </a:r>
          </a:p>
          <a:p>
            <a:pPr algn="l"/>
            <a:r>
              <a:rPr lang="el-GR" sz="2400" b="1" dirty="0" smtClean="0"/>
              <a:t>ΣΤΟΧΟΣ:</a:t>
            </a:r>
          </a:p>
          <a:p>
            <a:pPr algn="l"/>
            <a:r>
              <a:rPr lang="el-GR" sz="2400" dirty="0" smtClean="0">
                <a:solidFill>
                  <a:schemeClr val="tx1"/>
                </a:solidFill>
              </a:rPr>
              <a:t>Ακούω </a:t>
            </a:r>
            <a:r>
              <a:rPr lang="el-GR" sz="2400" dirty="0">
                <a:solidFill>
                  <a:schemeClr val="tx1"/>
                </a:solidFill>
              </a:rPr>
              <a:t>με προσοχή και μιλώ όταν έρθει η σειρά </a:t>
            </a:r>
            <a:r>
              <a:rPr lang="el-GR" sz="2400" dirty="0" smtClean="0">
                <a:solidFill>
                  <a:schemeClr val="tx1"/>
                </a:solidFill>
              </a:rPr>
              <a:t>μου</a:t>
            </a:r>
          </a:p>
          <a:p>
            <a:pPr algn="l"/>
            <a:endParaRPr lang="el-GR" sz="240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B7ECC28-6875-EB47-A280-76ED9B32ACD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949280"/>
            <a:ext cx="7776864" cy="7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2">
            <a:extLst>
              <a:ext uri="{FF2B5EF4-FFF2-40B4-BE49-F238E27FC236}">
                <a16:creationId xmlns:a16="http://schemas.microsoft.com/office/drawing/2014/main" xmlns="" id="{89BD8AF5-FF63-9E42-99DE-20F6E52964E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44" y="260648"/>
            <a:ext cx="790555" cy="720080"/>
          </a:xfrm>
          <a:prstGeom prst="rect">
            <a:avLst/>
          </a:prstGeom>
        </p:spPr>
      </p:pic>
      <p:pic>
        <p:nvPicPr>
          <p:cNvPr id="6" name="5 - Εικόνα" descr="Αποτέλεσμα εικόνας για ταξη με παιδια ΑΚΟΥΝΕ ΜΑΘΗΜΑ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34845" y="3212976"/>
            <a:ext cx="527431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el-GR" sz="2000" dirty="0" err="1" smtClean="0">
                <a:solidFill>
                  <a:srgbClr val="2CA398"/>
                </a:solidFill>
              </a:rPr>
              <a:t>Σχολικ</a:t>
            </a:r>
            <a:r>
              <a:rPr lang="x-none" sz="2000" smtClean="0">
                <a:solidFill>
                  <a:srgbClr val="2CA398"/>
                </a:solidFill>
              </a:rPr>
              <a:t>ό</a:t>
            </a:r>
            <a:r>
              <a:rPr lang="el-GR" sz="2000" dirty="0" smtClean="0">
                <a:solidFill>
                  <a:srgbClr val="2CA398"/>
                </a:solidFill>
              </a:rPr>
              <a:t> Σύστημα Προώθησης Θετικών Συμπεριφορών</a:t>
            </a:r>
            <a:r>
              <a:rPr lang="x-none" smtClean="0">
                <a:solidFill>
                  <a:srgbClr val="2CA398"/>
                </a:solidFill>
              </a:rPr>
              <a:t/>
            </a:r>
            <a:br>
              <a:rPr lang="x-none" smtClean="0">
                <a:solidFill>
                  <a:srgbClr val="2CA398"/>
                </a:solidFill>
              </a:rPr>
            </a:br>
            <a:r>
              <a:rPr lang="el-GR" dirty="0" smtClean="0">
                <a:solidFill>
                  <a:srgbClr val="2CA398"/>
                </a:solidFill>
              </a:rPr>
              <a:t>2</a:t>
            </a:r>
            <a:r>
              <a:rPr lang="el-GR" baseline="30000" dirty="0" smtClean="0">
                <a:solidFill>
                  <a:srgbClr val="2CA398"/>
                </a:solidFill>
              </a:rPr>
              <a:t>ο</a:t>
            </a:r>
            <a:r>
              <a:rPr lang="el-GR" dirty="0" smtClean="0">
                <a:solidFill>
                  <a:srgbClr val="2CA398"/>
                </a:solidFill>
              </a:rPr>
              <a:t> ΔΗΜΟΤΙΚΟ ΑΓΙΟΥ ΑΘΑΝΑΣΙΟΥ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7776864" cy="4082008"/>
          </a:xfrm>
        </p:spPr>
        <p:txBody>
          <a:bodyPr>
            <a:normAutofit/>
          </a:bodyPr>
          <a:lstStyle/>
          <a:p>
            <a:pPr algn="l"/>
            <a:r>
              <a:rPr lang="el-GR" sz="2000" b="1" dirty="0">
                <a:solidFill>
                  <a:schemeClr val="tx1"/>
                </a:solidFill>
              </a:rPr>
              <a:t>Ερωτήσεις για συζήτηση</a:t>
            </a:r>
            <a:r>
              <a:rPr lang="el-GR" sz="2000" b="1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l-GR" sz="2000" b="1" dirty="0">
                <a:solidFill>
                  <a:schemeClr val="tx2"/>
                </a:solidFill>
              </a:rPr>
              <a:t>Τι νομίζετε ότι κερδίζουμε αν σηκώνουμε το χέρι για να μιλήσουμε στο μάθημα;</a:t>
            </a:r>
            <a:endParaRPr lang="el-GR" sz="2000" b="1" dirty="0" smtClean="0">
              <a:solidFill>
                <a:schemeClr val="tx2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l-GR" sz="2000" b="1" dirty="0" smtClean="0">
                <a:solidFill>
                  <a:schemeClr val="tx2"/>
                </a:solidFill>
              </a:rPr>
              <a:t>Τι </a:t>
            </a:r>
            <a:r>
              <a:rPr lang="el-GR" sz="2000" b="1" dirty="0">
                <a:solidFill>
                  <a:schemeClr val="tx2"/>
                </a:solidFill>
              </a:rPr>
              <a:t>χάνουμε όταν μιλάμε και φωνάζουμε κατά τη διάρκεια της διδασκαλίας  από τον δάσκαλο/α, χωρίς να ζητήσουμε τον λόγο</a:t>
            </a:r>
            <a:r>
              <a:rPr lang="el-GR" sz="2000" b="1" dirty="0" smtClean="0">
                <a:solidFill>
                  <a:schemeClr val="tx2"/>
                </a:solidFill>
              </a:rPr>
              <a:t>;</a:t>
            </a:r>
          </a:p>
          <a:p>
            <a:pPr marL="457200" indent="-457200" algn="l">
              <a:buFont typeface="+mj-lt"/>
              <a:buAutoNum type="arabicPeriod"/>
            </a:pPr>
            <a:r>
              <a:rPr lang="el-GR" sz="2000" b="1" dirty="0" smtClean="0">
                <a:solidFill>
                  <a:schemeClr val="tx2"/>
                </a:solidFill>
              </a:rPr>
              <a:t>Ποιες είναι οι ανεπιθύμητες συμπεριφορές στην τάξη που δεν δείχνουν σεβασμό (αντιπαραδείγματα); Ας πούμε μερικές.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l-GR" sz="2000" b="1" dirty="0" smtClean="0">
                <a:solidFill>
                  <a:schemeClr val="tx2"/>
                </a:solidFill>
              </a:rPr>
              <a:t>Τι συναισθήματα προκαλούμε στους άλλους με το σεβασμό;</a:t>
            </a:r>
          </a:p>
          <a:p>
            <a:pPr marL="457200" indent="-457200" algn="l">
              <a:buFont typeface="+mj-lt"/>
              <a:buAutoNum type="arabicPeriod"/>
            </a:pPr>
            <a:r>
              <a:rPr lang="el-GR" sz="2000" b="1" dirty="0" smtClean="0">
                <a:solidFill>
                  <a:schemeClr val="tx2"/>
                </a:solidFill>
              </a:rPr>
              <a:t>Πόσο δύσκολο είναι να δείχνουμε σεβασμό;</a:t>
            </a:r>
          </a:p>
          <a:p>
            <a:pPr marL="457200" indent="-457200" algn="l">
              <a:buFont typeface="+mj-lt"/>
              <a:buAutoNum type="arabicPeriod"/>
            </a:pPr>
            <a:r>
              <a:rPr lang="el-GR" sz="2000" b="1" dirty="0" smtClean="0">
                <a:solidFill>
                  <a:schemeClr val="tx2"/>
                </a:solidFill>
              </a:rPr>
              <a:t>Τι εικόνα παρουσιάζει μια τάξη όταν όλοι δείχνουν σεβασμό </a:t>
            </a:r>
            <a:r>
              <a:rPr lang="el-GR" sz="2000" b="1" smtClean="0">
                <a:solidFill>
                  <a:schemeClr val="tx2"/>
                </a:solidFill>
              </a:rPr>
              <a:t>στους άλλους;</a:t>
            </a:r>
            <a:endParaRPr lang="el-GR" sz="2000" b="1" dirty="0" smtClean="0">
              <a:solidFill>
                <a:schemeClr val="tx2"/>
              </a:solidFill>
            </a:endParaRPr>
          </a:p>
          <a:p>
            <a:pPr marL="457200" lvl="0" indent="-457200" algn="l">
              <a:buFont typeface="+mj-lt"/>
              <a:buAutoNum type="arabicPeriod"/>
            </a:pPr>
            <a:endParaRPr lang="el-GR" sz="2000" dirty="0" smtClean="0"/>
          </a:p>
          <a:p>
            <a:pPr marL="457200" indent="-457200" algn="l">
              <a:buFont typeface="+mj-lt"/>
              <a:buAutoNum type="arabicPeriod"/>
            </a:pPr>
            <a:endParaRPr lang="el-GR" sz="2000" b="1" dirty="0" smtClean="0"/>
          </a:p>
          <a:p>
            <a:pPr marL="457200" indent="-457200" algn="l">
              <a:buFont typeface="+mj-lt"/>
              <a:buAutoNum type="arabicPeriod"/>
            </a:pPr>
            <a:endParaRPr lang="el-GR" sz="2000" b="1" dirty="0" smtClean="0"/>
          </a:p>
          <a:p>
            <a:pPr marL="457200" indent="-457200" algn="l">
              <a:buFont typeface="+mj-lt"/>
              <a:buAutoNum type="arabicPeriod"/>
            </a:pPr>
            <a:endParaRPr lang="el-GR" sz="2000" b="1" dirty="0">
              <a:solidFill>
                <a:schemeClr val="tx1"/>
              </a:solidFill>
            </a:endParaRPr>
          </a:p>
          <a:p>
            <a:pPr algn="l"/>
            <a:endParaRPr lang="el-GR" sz="200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B7ECC28-6875-EB47-A280-76ED9B32ACD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949280"/>
            <a:ext cx="7776864" cy="7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2">
            <a:extLst>
              <a:ext uri="{FF2B5EF4-FFF2-40B4-BE49-F238E27FC236}">
                <a16:creationId xmlns:a16="http://schemas.microsoft.com/office/drawing/2014/main" xmlns="" id="{89BD8AF5-FF63-9E42-99DE-20F6E52964E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44" y="260648"/>
            <a:ext cx="790555" cy="7200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el-GR" sz="2000" dirty="0" err="1" smtClean="0">
                <a:solidFill>
                  <a:srgbClr val="2CA398"/>
                </a:solidFill>
              </a:rPr>
              <a:t>Σχολικ</a:t>
            </a:r>
            <a:r>
              <a:rPr lang="x-none" sz="2000" smtClean="0">
                <a:solidFill>
                  <a:srgbClr val="2CA398"/>
                </a:solidFill>
              </a:rPr>
              <a:t>ό</a:t>
            </a:r>
            <a:r>
              <a:rPr lang="el-GR" sz="2000" dirty="0" smtClean="0">
                <a:solidFill>
                  <a:srgbClr val="2CA398"/>
                </a:solidFill>
              </a:rPr>
              <a:t> Σύστημα Προώθησης Θετικών Συμπεριφορών</a:t>
            </a:r>
            <a:r>
              <a:rPr lang="x-none" smtClean="0">
                <a:solidFill>
                  <a:srgbClr val="2CA398"/>
                </a:solidFill>
              </a:rPr>
              <a:t/>
            </a:r>
            <a:br>
              <a:rPr lang="x-none" smtClean="0">
                <a:solidFill>
                  <a:srgbClr val="2CA398"/>
                </a:solidFill>
              </a:rPr>
            </a:br>
            <a:r>
              <a:rPr lang="el-GR" dirty="0" smtClean="0">
                <a:solidFill>
                  <a:srgbClr val="2CA398"/>
                </a:solidFill>
              </a:rPr>
              <a:t>2</a:t>
            </a:r>
            <a:r>
              <a:rPr lang="el-GR" baseline="30000" dirty="0" smtClean="0">
                <a:solidFill>
                  <a:srgbClr val="2CA398"/>
                </a:solidFill>
              </a:rPr>
              <a:t>ο</a:t>
            </a:r>
            <a:r>
              <a:rPr lang="el-GR" dirty="0" smtClean="0">
                <a:solidFill>
                  <a:srgbClr val="2CA398"/>
                </a:solidFill>
              </a:rPr>
              <a:t> ΔΗΜΟΤΙΚΟ ΑΓΙΟΥ ΑΘΑΝΑΣΙΟΥ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95536" y="1556792"/>
            <a:ext cx="8280920" cy="408200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l-GR" dirty="0" smtClean="0">
                <a:solidFill>
                  <a:schemeClr val="tx1"/>
                </a:solidFill>
              </a:rPr>
              <a:t>ΠΑΡΟΥΣΙΑΣΗ ΔΕΞΙΟΤΗΤΑΣ:</a:t>
            </a:r>
          </a:p>
          <a:p>
            <a:pPr lvl="0" algn="l">
              <a:buFont typeface="Wingdings" pitchFamily="2" charset="2"/>
              <a:buChar char="Ø"/>
            </a:pPr>
            <a:r>
              <a:rPr lang="el-GR" dirty="0" smtClean="0">
                <a:solidFill>
                  <a:srgbClr val="FF0000"/>
                </a:solidFill>
              </a:rPr>
              <a:t>  Βλέπω και ακούω τον ομιλητή</a:t>
            </a:r>
          </a:p>
          <a:p>
            <a:pPr lvl="0" algn="l">
              <a:buFont typeface="Wingdings" pitchFamily="2" charset="2"/>
              <a:buChar char="Ø"/>
            </a:pPr>
            <a:r>
              <a:rPr lang="el-GR" dirty="0" smtClean="0">
                <a:solidFill>
                  <a:srgbClr val="FF0000"/>
                </a:solidFill>
              </a:rPr>
              <a:t>  Έχω το στόμα μου κλειστό</a:t>
            </a:r>
          </a:p>
          <a:p>
            <a:pPr lvl="0" algn="l">
              <a:buFont typeface="Wingdings" pitchFamily="2" charset="2"/>
              <a:buChar char="Ø"/>
            </a:pPr>
            <a:r>
              <a:rPr lang="el-GR" dirty="0" smtClean="0">
                <a:solidFill>
                  <a:srgbClr val="FF0000"/>
                </a:solidFill>
              </a:rPr>
              <a:t>  Σκέφτομαι αυτά που λέει ο ομιλητής</a:t>
            </a:r>
          </a:p>
          <a:p>
            <a:pPr lvl="0" algn="l">
              <a:buFont typeface="Wingdings" pitchFamily="2" charset="2"/>
              <a:buChar char="Ø"/>
            </a:pPr>
            <a:r>
              <a:rPr lang="el-GR" dirty="0" smtClean="0">
                <a:solidFill>
                  <a:srgbClr val="FF0000"/>
                </a:solidFill>
              </a:rPr>
              <a:t>  Αποφασίζω να πάρω τον λόγο για θέμα σχετικό με την ομιλία</a:t>
            </a:r>
          </a:p>
          <a:p>
            <a:pPr lvl="0" algn="l">
              <a:buFont typeface="Wingdings" pitchFamily="2" charset="2"/>
              <a:buChar char="Ø"/>
            </a:pPr>
            <a:r>
              <a:rPr lang="el-GR" dirty="0" smtClean="0">
                <a:solidFill>
                  <a:srgbClr val="FF0000"/>
                </a:solidFill>
              </a:rPr>
              <a:t>  Ζητάω τον λόγο σηκώνοντας το χέρι ήρεμα</a:t>
            </a:r>
          </a:p>
          <a:p>
            <a:pPr lvl="0" algn="l">
              <a:buFont typeface="Wingdings" pitchFamily="2" charset="2"/>
              <a:buChar char="Ø"/>
            </a:pPr>
            <a:r>
              <a:rPr lang="el-GR" dirty="0" smtClean="0">
                <a:solidFill>
                  <a:srgbClr val="FF0000"/>
                </a:solidFill>
              </a:rPr>
              <a:t>  Περιμένω με υπομονή το δάσκαλο να μου</a:t>
            </a:r>
          </a:p>
          <a:p>
            <a:pPr lvl="0" algn="l"/>
            <a:r>
              <a:rPr lang="el-GR" dirty="0" smtClean="0">
                <a:solidFill>
                  <a:srgbClr val="FF0000"/>
                </a:solidFill>
              </a:rPr>
              <a:t>    δώσει τον λόγο</a:t>
            </a:r>
            <a:endParaRPr lang="el-G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B7ECC28-6875-EB47-A280-76ED9B32ACD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949280"/>
            <a:ext cx="7776864" cy="7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2">
            <a:extLst>
              <a:ext uri="{FF2B5EF4-FFF2-40B4-BE49-F238E27FC236}">
                <a16:creationId xmlns:a16="http://schemas.microsoft.com/office/drawing/2014/main" xmlns="" id="{89BD8AF5-FF63-9E42-99DE-20F6E52964E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44" y="260648"/>
            <a:ext cx="790555" cy="7200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el-GR" sz="2000" dirty="0" err="1" smtClean="0">
                <a:solidFill>
                  <a:srgbClr val="2CA398"/>
                </a:solidFill>
              </a:rPr>
              <a:t>Σχολικ</a:t>
            </a:r>
            <a:r>
              <a:rPr lang="x-none" sz="2000" smtClean="0">
                <a:solidFill>
                  <a:srgbClr val="2CA398"/>
                </a:solidFill>
              </a:rPr>
              <a:t>ό</a:t>
            </a:r>
            <a:r>
              <a:rPr lang="el-GR" sz="2000" dirty="0" smtClean="0">
                <a:solidFill>
                  <a:srgbClr val="2CA398"/>
                </a:solidFill>
              </a:rPr>
              <a:t> Σύστημα Προώθησης Θετικών Συμπεριφορών</a:t>
            </a:r>
            <a:r>
              <a:rPr lang="x-none" smtClean="0">
                <a:solidFill>
                  <a:srgbClr val="2CA398"/>
                </a:solidFill>
              </a:rPr>
              <a:t/>
            </a:r>
            <a:br>
              <a:rPr lang="x-none" smtClean="0">
                <a:solidFill>
                  <a:srgbClr val="2CA398"/>
                </a:solidFill>
              </a:rPr>
            </a:br>
            <a:r>
              <a:rPr lang="el-GR" dirty="0" smtClean="0">
                <a:solidFill>
                  <a:srgbClr val="2CA398"/>
                </a:solidFill>
              </a:rPr>
              <a:t>2</a:t>
            </a:r>
            <a:r>
              <a:rPr lang="el-GR" baseline="30000" dirty="0" smtClean="0">
                <a:solidFill>
                  <a:srgbClr val="2CA398"/>
                </a:solidFill>
              </a:rPr>
              <a:t>ο</a:t>
            </a:r>
            <a:r>
              <a:rPr lang="el-GR" dirty="0" smtClean="0">
                <a:solidFill>
                  <a:srgbClr val="2CA398"/>
                </a:solidFill>
              </a:rPr>
              <a:t> ΔΗΜΟΤΙΚΟ ΑΓΙΟΥ ΑΘΑΝΑΣΙΟΥ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7776864" cy="4082008"/>
          </a:xfrm>
        </p:spPr>
        <p:txBody>
          <a:bodyPr/>
          <a:lstStyle/>
          <a:p>
            <a:pPr marL="514350" lvl="0" indent="-514350"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Βλέπω και ακούω τον ομιλητή</a:t>
            </a:r>
          </a:p>
          <a:p>
            <a:pPr marL="514350" lvl="0" indent="-514350"/>
            <a:endParaRPr lang="el-GR" dirty="0" smtClean="0">
              <a:solidFill>
                <a:srgbClr val="FF0000"/>
              </a:solidFill>
            </a:endParaRPr>
          </a:p>
          <a:p>
            <a:endParaRPr lang="el-G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B7ECC28-6875-EB47-A280-76ED9B32ACD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949280"/>
            <a:ext cx="7776864" cy="7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2">
            <a:extLst>
              <a:ext uri="{FF2B5EF4-FFF2-40B4-BE49-F238E27FC236}">
                <a16:creationId xmlns:a16="http://schemas.microsoft.com/office/drawing/2014/main" xmlns="" id="{89BD8AF5-FF63-9E42-99DE-20F6E52964E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44" y="260648"/>
            <a:ext cx="790555" cy="720080"/>
          </a:xfrm>
          <a:prstGeom prst="rect">
            <a:avLst/>
          </a:prstGeom>
        </p:spPr>
      </p:pic>
      <p:pic>
        <p:nvPicPr>
          <p:cNvPr id="8" name="7 - Εικόνα" descr="Αποτέλεσμα εικόνας για ταξη με παιδια ΑΚΟΥΝΕ ΜΑΘΗΜΑ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672" y="2124074"/>
            <a:ext cx="5544616" cy="31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el-GR" sz="2000" dirty="0" err="1" smtClean="0">
                <a:solidFill>
                  <a:srgbClr val="2CA398"/>
                </a:solidFill>
              </a:rPr>
              <a:t>Σχολικ</a:t>
            </a:r>
            <a:r>
              <a:rPr lang="x-none" sz="2000" smtClean="0">
                <a:solidFill>
                  <a:srgbClr val="2CA398"/>
                </a:solidFill>
              </a:rPr>
              <a:t>ό</a:t>
            </a:r>
            <a:r>
              <a:rPr lang="el-GR" sz="2000" dirty="0" smtClean="0">
                <a:solidFill>
                  <a:srgbClr val="2CA398"/>
                </a:solidFill>
              </a:rPr>
              <a:t> Σύστημα Προώθησης Θετικών Συμπεριφορών</a:t>
            </a:r>
            <a:r>
              <a:rPr lang="x-none" smtClean="0">
                <a:solidFill>
                  <a:srgbClr val="2CA398"/>
                </a:solidFill>
              </a:rPr>
              <a:t/>
            </a:r>
            <a:br>
              <a:rPr lang="x-none" smtClean="0">
                <a:solidFill>
                  <a:srgbClr val="2CA398"/>
                </a:solidFill>
              </a:rPr>
            </a:br>
            <a:r>
              <a:rPr lang="el-GR" dirty="0" smtClean="0">
                <a:solidFill>
                  <a:srgbClr val="2CA398"/>
                </a:solidFill>
              </a:rPr>
              <a:t>2</a:t>
            </a:r>
            <a:r>
              <a:rPr lang="el-GR" baseline="30000" dirty="0" smtClean="0">
                <a:solidFill>
                  <a:srgbClr val="2CA398"/>
                </a:solidFill>
              </a:rPr>
              <a:t>ο</a:t>
            </a:r>
            <a:r>
              <a:rPr lang="el-GR" dirty="0" smtClean="0">
                <a:solidFill>
                  <a:srgbClr val="2CA398"/>
                </a:solidFill>
              </a:rPr>
              <a:t> ΔΗΜΟΤΙΚΟ ΑΓΙΟΥ ΑΘΑΝΑΣΙΟΥ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7776864" cy="4082008"/>
          </a:xfrm>
        </p:spPr>
        <p:txBody>
          <a:bodyPr/>
          <a:lstStyle/>
          <a:p>
            <a:pPr lvl="0"/>
            <a:r>
              <a:rPr lang="el-GR" dirty="0" smtClean="0">
                <a:solidFill>
                  <a:srgbClr val="FF0000"/>
                </a:solidFill>
              </a:rPr>
              <a:t>2. Έχω το στόμα μου κλειστό</a:t>
            </a:r>
          </a:p>
          <a:p>
            <a:endParaRPr lang="el-G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B7ECC28-6875-EB47-A280-76ED9B32ACD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949280"/>
            <a:ext cx="7776864" cy="7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2">
            <a:extLst>
              <a:ext uri="{FF2B5EF4-FFF2-40B4-BE49-F238E27FC236}">
                <a16:creationId xmlns:a16="http://schemas.microsoft.com/office/drawing/2014/main" xmlns="" id="{89BD8AF5-FF63-9E42-99DE-20F6E52964E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44" y="260648"/>
            <a:ext cx="790555" cy="720080"/>
          </a:xfrm>
          <a:prstGeom prst="rect">
            <a:avLst/>
          </a:prstGeom>
        </p:spPr>
      </p:pic>
      <p:pic>
        <p:nvPicPr>
          <p:cNvPr id="6" name="5 - Εικόνα" descr="Αποτέλεσμα εικόνας για ταξη με παιδια ΑΚΟΥΝΕ ΜΑΘΗΜΑ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34845" y="2564904"/>
            <a:ext cx="527431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el-GR" sz="2000" dirty="0" err="1" smtClean="0">
                <a:solidFill>
                  <a:srgbClr val="2CA398"/>
                </a:solidFill>
              </a:rPr>
              <a:t>Σχολικ</a:t>
            </a:r>
            <a:r>
              <a:rPr lang="x-none" sz="2000" smtClean="0">
                <a:solidFill>
                  <a:srgbClr val="2CA398"/>
                </a:solidFill>
              </a:rPr>
              <a:t>ό</a:t>
            </a:r>
            <a:r>
              <a:rPr lang="el-GR" sz="2000" dirty="0" smtClean="0">
                <a:solidFill>
                  <a:srgbClr val="2CA398"/>
                </a:solidFill>
              </a:rPr>
              <a:t> Σύστημα Προώθησης Θετικών Συμπεριφορών</a:t>
            </a:r>
            <a:r>
              <a:rPr lang="x-none" smtClean="0">
                <a:solidFill>
                  <a:srgbClr val="2CA398"/>
                </a:solidFill>
              </a:rPr>
              <a:t/>
            </a:r>
            <a:br>
              <a:rPr lang="x-none" smtClean="0">
                <a:solidFill>
                  <a:srgbClr val="2CA398"/>
                </a:solidFill>
              </a:rPr>
            </a:br>
            <a:r>
              <a:rPr lang="el-GR" dirty="0" smtClean="0">
                <a:solidFill>
                  <a:srgbClr val="2CA398"/>
                </a:solidFill>
              </a:rPr>
              <a:t>2</a:t>
            </a:r>
            <a:r>
              <a:rPr lang="el-GR" baseline="30000" dirty="0" smtClean="0">
                <a:solidFill>
                  <a:srgbClr val="2CA398"/>
                </a:solidFill>
              </a:rPr>
              <a:t>ο</a:t>
            </a:r>
            <a:r>
              <a:rPr lang="el-GR" dirty="0" smtClean="0">
                <a:solidFill>
                  <a:srgbClr val="2CA398"/>
                </a:solidFill>
              </a:rPr>
              <a:t> ΔΗΜΟΤΙΚΟ ΑΓΙΟΥ ΑΘΑΝΑΣΙΟΥ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7776864" cy="4082008"/>
          </a:xfrm>
        </p:spPr>
        <p:txBody>
          <a:bodyPr/>
          <a:lstStyle/>
          <a:p>
            <a:pPr lvl="0"/>
            <a:r>
              <a:rPr lang="el-GR" dirty="0" smtClean="0">
                <a:solidFill>
                  <a:srgbClr val="FF0000"/>
                </a:solidFill>
              </a:rPr>
              <a:t>3. Σκέφτομαι αυτά που λέει ο ομιλητής</a:t>
            </a:r>
          </a:p>
          <a:p>
            <a:endParaRPr lang="el-G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B7ECC28-6875-EB47-A280-76ED9B32ACD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949280"/>
            <a:ext cx="7776864" cy="7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2">
            <a:extLst>
              <a:ext uri="{FF2B5EF4-FFF2-40B4-BE49-F238E27FC236}">
                <a16:creationId xmlns:a16="http://schemas.microsoft.com/office/drawing/2014/main" xmlns="" id="{89BD8AF5-FF63-9E42-99DE-20F6E52964E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44" y="260648"/>
            <a:ext cx="790555" cy="720080"/>
          </a:xfrm>
          <a:prstGeom prst="rect">
            <a:avLst/>
          </a:prstGeom>
        </p:spPr>
      </p:pic>
      <p:pic>
        <p:nvPicPr>
          <p:cNvPr id="6" name="5 - Εικόνα" descr="Αποτέλεσμα εικόνας για ταξη με παιδια ΑΚΟΥΝΕ ΜΑΘΗΜΑ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37057" y="2420888"/>
            <a:ext cx="5269885" cy="28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el-GR" sz="2000" dirty="0" err="1" smtClean="0">
                <a:solidFill>
                  <a:srgbClr val="2CA398"/>
                </a:solidFill>
              </a:rPr>
              <a:t>Σχολικ</a:t>
            </a:r>
            <a:r>
              <a:rPr lang="x-none" sz="2000" smtClean="0">
                <a:solidFill>
                  <a:srgbClr val="2CA398"/>
                </a:solidFill>
              </a:rPr>
              <a:t>ό</a:t>
            </a:r>
            <a:r>
              <a:rPr lang="el-GR" sz="2000" dirty="0" smtClean="0">
                <a:solidFill>
                  <a:srgbClr val="2CA398"/>
                </a:solidFill>
              </a:rPr>
              <a:t> Σύστημα Προώθησης Θετικών Συμπεριφορών</a:t>
            </a:r>
            <a:r>
              <a:rPr lang="x-none" smtClean="0">
                <a:solidFill>
                  <a:srgbClr val="2CA398"/>
                </a:solidFill>
              </a:rPr>
              <a:t/>
            </a:r>
            <a:br>
              <a:rPr lang="x-none" smtClean="0">
                <a:solidFill>
                  <a:srgbClr val="2CA398"/>
                </a:solidFill>
              </a:rPr>
            </a:br>
            <a:r>
              <a:rPr lang="el-GR" dirty="0" smtClean="0">
                <a:solidFill>
                  <a:srgbClr val="2CA398"/>
                </a:solidFill>
              </a:rPr>
              <a:t>2</a:t>
            </a:r>
            <a:r>
              <a:rPr lang="el-GR" baseline="30000" dirty="0" smtClean="0">
                <a:solidFill>
                  <a:srgbClr val="2CA398"/>
                </a:solidFill>
              </a:rPr>
              <a:t>ο</a:t>
            </a:r>
            <a:r>
              <a:rPr lang="el-GR" dirty="0" smtClean="0">
                <a:solidFill>
                  <a:srgbClr val="2CA398"/>
                </a:solidFill>
              </a:rPr>
              <a:t> ΔΗΜΟΤΙΚΟ ΑΓΙΟΥ ΑΘΑΝΑΣΙΟΥ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7776864" cy="4082008"/>
          </a:xfrm>
        </p:spPr>
        <p:txBody>
          <a:bodyPr/>
          <a:lstStyle/>
          <a:p>
            <a:pPr lvl="0"/>
            <a:r>
              <a:rPr lang="el-GR" dirty="0" smtClean="0">
                <a:solidFill>
                  <a:srgbClr val="FF0000"/>
                </a:solidFill>
              </a:rPr>
              <a:t>4. Αποφασίζω να πάρω τον λόγο για θέμα σχετικό με την ομιλία</a:t>
            </a:r>
          </a:p>
          <a:p>
            <a:endParaRPr lang="el-G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B7ECC28-6875-EB47-A280-76ED9B32ACD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949280"/>
            <a:ext cx="7776864" cy="7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2">
            <a:extLst>
              <a:ext uri="{FF2B5EF4-FFF2-40B4-BE49-F238E27FC236}">
                <a16:creationId xmlns:a16="http://schemas.microsoft.com/office/drawing/2014/main" xmlns="" id="{89BD8AF5-FF63-9E42-99DE-20F6E52964E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44" y="260648"/>
            <a:ext cx="790555" cy="720080"/>
          </a:xfrm>
          <a:prstGeom prst="rect">
            <a:avLst/>
          </a:prstGeom>
        </p:spPr>
      </p:pic>
      <p:pic>
        <p:nvPicPr>
          <p:cNvPr id="7" name="6 - Εικόνα" descr="Αποτέλεσμα εικόνας για ταξη με παιδια ΑΚΟΥΝΕ ΜΑΘΗΜΑ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36657" y="2564903"/>
            <a:ext cx="5270685" cy="30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el-GR" sz="2000" dirty="0" err="1" smtClean="0">
                <a:solidFill>
                  <a:srgbClr val="2CA398"/>
                </a:solidFill>
              </a:rPr>
              <a:t>Σχολικ</a:t>
            </a:r>
            <a:r>
              <a:rPr lang="x-none" sz="2000" smtClean="0">
                <a:solidFill>
                  <a:srgbClr val="2CA398"/>
                </a:solidFill>
              </a:rPr>
              <a:t>ό</a:t>
            </a:r>
            <a:r>
              <a:rPr lang="el-GR" sz="2000" dirty="0" smtClean="0">
                <a:solidFill>
                  <a:srgbClr val="2CA398"/>
                </a:solidFill>
              </a:rPr>
              <a:t> Σύστημα Προώθησης Θετικών Συμπεριφορών</a:t>
            </a:r>
            <a:r>
              <a:rPr lang="x-none" smtClean="0">
                <a:solidFill>
                  <a:srgbClr val="2CA398"/>
                </a:solidFill>
              </a:rPr>
              <a:t/>
            </a:r>
            <a:br>
              <a:rPr lang="x-none" smtClean="0">
                <a:solidFill>
                  <a:srgbClr val="2CA398"/>
                </a:solidFill>
              </a:rPr>
            </a:br>
            <a:r>
              <a:rPr lang="el-GR" dirty="0" smtClean="0">
                <a:solidFill>
                  <a:srgbClr val="2CA398"/>
                </a:solidFill>
              </a:rPr>
              <a:t>2</a:t>
            </a:r>
            <a:r>
              <a:rPr lang="el-GR" baseline="30000" dirty="0" smtClean="0">
                <a:solidFill>
                  <a:srgbClr val="2CA398"/>
                </a:solidFill>
              </a:rPr>
              <a:t>ο</a:t>
            </a:r>
            <a:r>
              <a:rPr lang="el-GR" dirty="0" smtClean="0">
                <a:solidFill>
                  <a:srgbClr val="2CA398"/>
                </a:solidFill>
              </a:rPr>
              <a:t> ΔΗΜΟΤΙΚΟ ΑΓΙΟΥ ΑΘΑΝΑΣΙΟΥ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7776864" cy="4082008"/>
          </a:xfrm>
        </p:spPr>
        <p:txBody>
          <a:bodyPr/>
          <a:lstStyle/>
          <a:p>
            <a:pPr lvl="0"/>
            <a:r>
              <a:rPr lang="el-GR" dirty="0" smtClean="0">
                <a:solidFill>
                  <a:srgbClr val="FF0000"/>
                </a:solidFill>
              </a:rPr>
              <a:t>5. Ζητάω τον λόγο σηκώνοντας το χέρι ήρεμα</a:t>
            </a:r>
          </a:p>
          <a:p>
            <a:endParaRPr lang="el-G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B7ECC28-6875-EB47-A280-76ED9B32ACD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949280"/>
            <a:ext cx="7776864" cy="7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2">
            <a:extLst>
              <a:ext uri="{FF2B5EF4-FFF2-40B4-BE49-F238E27FC236}">
                <a16:creationId xmlns:a16="http://schemas.microsoft.com/office/drawing/2014/main" xmlns="" id="{89BD8AF5-FF63-9E42-99DE-20F6E52964E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44" y="260648"/>
            <a:ext cx="790555" cy="720080"/>
          </a:xfrm>
          <a:prstGeom prst="rect">
            <a:avLst/>
          </a:prstGeom>
        </p:spPr>
      </p:pic>
      <p:pic>
        <p:nvPicPr>
          <p:cNvPr id="6" name="5 - Εικόνα" descr="Αποτέλεσμα εικόνας για ταξη με παιδια ΑΚΟΥΝΕ ΜΑΘΗΜΑ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34845" y="2636911"/>
            <a:ext cx="5274310" cy="2880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el-GR" sz="2000" dirty="0" err="1" smtClean="0">
                <a:solidFill>
                  <a:srgbClr val="2CA398"/>
                </a:solidFill>
              </a:rPr>
              <a:t>Σχολικ</a:t>
            </a:r>
            <a:r>
              <a:rPr lang="x-none" sz="2000" smtClean="0">
                <a:solidFill>
                  <a:srgbClr val="2CA398"/>
                </a:solidFill>
              </a:rPr>
              <a:t>ό</a:t>
            </a:r>
            <a:r>
              <a:rPr lang="el-GR" sz="2000" dirty="0" smtClean="0">
                <a:solidFill>
                  <a:srgbClr val="2CA398"/>
                </a:solidFill>
              </a:rPr>
              <a:t> Σύστημα Προώθησης Θετικών Συμπεριφορών</a:t>
            </a:r>
            <a:r>
              <a:rPr lang="x-none" smtClean="0">
                <a:solidFill>
                  <a:srgbClr val="2CA398"/>
                </a:solidFill>
              </a:rPr>
              <a:t/>
            </a:r>
            <a:br>
              <a:rPr lang="x-none" smtClean="0">
                <a:solidFill>
                  <a:srgbClr val="2CA398"/>
                </a:solidFill>
              </a:rPr>
            </a:br>
            <a:r>
              <a:rPr lang="el-GR" dirty="0" smtClean="0">
                <a:solidFill>
                  <a:srgbClr val="2CA398"/>
                </a:solidFill>
              </a:rPr>
              <a:t>2</a:t>
            </a:r>
            <a:r>
              <a:rPr lang="el-GR" baseline="30000" dirty="0" smtClean="0">
                <a:solidFill>
                  <a:srgbClr val="2CA398"/>
                </a:solidFill>
              </a:rPr>
              <a:t>ο</a:t>
            </a:r>
            <a:r>
              <a:rPr lang="el-GR" dirty="0" smtClean="0">
                <a:solidFill>
                  <a:srgbClr val="2CA398"/>
                </a:solidFill>
              </a:rPr>
              <a:t> ΔΗΜΟΤΙΚΟ ΑΓΙΟΥ ΑΘΑΝΑΣΙΟΥ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7776864" cy="4082008"/>
          </a:xfrm>
        </p:spPr>
        <p:txBody>
          <a:bodyPr/>
          <a:lstStyle/>
          <a:p>
            <a:pPr lvl="0" algn="l"/>
            <a:r>
              <a:rPr lang="el-GR" dirty="0" smtClean="0">
                <a:solidFill>
                  <a:srgbClr val="FF0000"/>
                </a:solidFill>
              </a:rPr>
              <a:t>6. Περιμένω με υπομονή το δάσκαλο να μου</a:t>
            </a:r>
          </a:p>
          <a:p>
            <a:pPr lvl="0" algn="l"/>
            <a:r>
              <a:rPr lang="el-GR" dirty="0" smtClean="0">
                <a:solidFill>
                  <a:srgbClr val="FF0000"/>
                </a:solidFill>
              </a:rPr>
              <a:t>    δώσει τον λόγο</a:t>
            </a:r>
            <a:endParaRPr lang="el-GR" dirty="0" smtClean="0"/>
          </a:p>
          <a:p>
            <a:endParaRPr lang="el-G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B7ECC28-6875-EB47-A280-76ED9B32ACD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949280"/>
            <a:ext cx="7776864" cy="7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2">
            <a:extLst>
              <a:ext uri="{FF2B5EF4-FFF2-40B4-BE49-F238E27FC236}">
                <a16:creationId xmlns:a16="http://schemas.microsoft.com/office/drawing/2014/main" xmlns="" id="{89BD8AF5-FF63-9E42-99DE-20F6E52964E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44" y="260648"/>
            <a:ext cx="790555" cy="720080"/>
          </a:xfrm>
          <a:prstGeom prst="rect">
            <a:avLst/>
          </a:prstGeom>
        </p:spPr>
      </p:pic>
      <p:pic>
        <p:nvPicPr>
          <p:cNvPr id="6" name="5 - Εικόνα" descr="Αποτέλεσμα εικόνας για ταξη με παιδια ΑΚΟΥΝΕ ΜΑΘΗΜΑ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5" y="2924944"/>
            <a:ext cx="4752528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el-GR" sz="2000" dirty="0" err="1" smtClean="0">
                <a:solidFill>
                  <a:srgbClr val="2CA398"/>
                </a:solidFill>
              </a:rPr>
              <a:t>Σχολικ</a:t>
            </a:r>
            <a:r>
              <a:rPr lang="x-none" sz="2000" smtClean="0">
                <a:solidFill>
                  <a:srgbClr val="2CA398"/>
                </a:solidFill>
              </a:rPr>
              <a:t>ό</a:t>
            </a:r>
            <a:r>
              <a:rPr lang="el-GR" sz="2000" dirty="0" smtClean="0">
                <a:solidFill>
                  <a:srgbClr val="2CA398"/>
                </a:solidFill>
              </a:rPr>
              <a:t> Σύστημα Προώθησης Θετικών Συμπεριφορών</a:t>
            </a:r>
            <a:r>
              <a:rPr lang="x-none" smtClean="0">
                <a:solidFill>
                  <a:srgbClr val="2CA398"/>
                </a:solidFill>
              </a:rPr>
              <a:t/>
            </a:r>
            <a:br>
              <a:rPr lang="x-none" smtClean="0">
                <a:solidFill>
                  <a:srgbClr val="2CA398"/>
                </a:solidFill>
              </a:rPr>
            </a:br>
            <a:r>
              <a:rPr lang="el-GR" dirty="0" smtClean="0">
                <a:solidFill>
                  <a:srgbClr val="2CA398"/>
                </a:solidFill>
              </a:rPr>
              <a:t>2</a:t>
            </a:r>
            <a:r>
              <a:rPr lang="el-GR" baseline="30000" dirty="0" smtClean="0">
                <a:solidFill>
                  <a:srgbClr val="2CA398"/>
                </a:solidFill>
              </a:rPr>
              <a:t>ο</a:t>
            </a:r>
            <a:r>
              <a:rPr lang="el-GR" dirty="0" smtClean="0">
                <a:solidFill>
                  <a:srgbClr val="2CA398"/>
                </a:solidFill>
              </a:rPr>
              <a:t> ΔΗΜΟΤΙΚΟ ΑΓΙΟΥ ΑΘΑΝΑΣΙΟΥ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7776864" cy="4082008"/>
          </a:xfrm>
        </p:spPr>
        <p:txBody>
          <a:bodyPr>
            <a:normAutofit fontScale="85000" lnSpcReduction="10000"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Κοινωνική </a:t>
            </a:r>
            <a:r>
              <a:rPr lang="el-GR" sz="2800" b="1" dirty="0">
                <a:solidFill>
                  <a:srgbClr val="7030A0"/>
                </a:solidFill>
              </a:rPr>
              <a:t>χρησιμότητα της αναμενόμενης </a:t>
            </a:r>
            <a:r>
              <a:rPr lang="el-GR" sz="2800" b="1" dirty="0" smtClean="0">
                <a:solidFill>
                  <a:srgbClr val="7030A0"/>
                </a:solidFill>
              </a:rPr>
              <a:t>συμπεριφοράς</a:t>
            </a:r>
          </a:p>
          <a:p>
            <a:pPr algn="l">
              <a:buFont typeface="Wingdings" pitchFamily="2" charset="2"/>
              <a:buChar char="v"/>
            </a:pPr>
            <a:endParaRPr lang="el-GR" sz="28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el-GR" sz="2800" dirty="0" smtClean="0">
                <a:solidFill>
                  <a:schemeClr val="tx1"/>
                </a:solidFill>
              </a:rPr>
              <a:t>Ζητώντας </a:t>
            </a:r>
            <a:r>
              <a:rPr lang="el-GR" sz="2800" dirty="0">
                <a:solidFill>
                  <a:schemeClr val="tx1"/>
                </a:solidFill>
              </a:rPr>
              <a:t>ευγενικά τον λόγο δείχνει σεβασμό στο </a:t>
            </a:r>
            <a:r>
              <a:rPr lang="el-GR" sz="2800" dirty="0" smtClean="0">
                <a:solidFill>
                  <a:schemeClr val="tx1"/>
                </a:solidFill>
              </a:rPr>
              <a:t>μάθημα </a:t>
            </a:r>
            <a:endParaRPr lang="el-GR" sz="2800" dirty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el-GR" sz="2800" dirty="0" smtClean="0">
                <a:solidFill>
                  <a:schemeClr val="tx1"/>
                </a:solidFill>
              </a:rPr>
              <a:t>Οι εκπαιδευτικοί </a:t>
            </a:r>
            <a:r>
              <a:rPr lang="el-GR" sz="2800" dirty="0">
                <a:solidFill>
                  <a:schemeClr val="tx1"/>
                </a:solidFill>
              </a:rPr>
              <a:t>στο σχολείο ενδιαφέρονται για </a:t>
            </a:r>
            <a:r>
              <a:rPr lang="el-GR" sz="2800" dirty="0" smtClean="0">
                <a:solidFill>
                  <a:schemeClr val="tx1"/>
                </a:solidFill>
              </a:rPr>
              <a:t>να </a:t>
            </a:r>
            <a:r>
              <a:rPr lang="el-GR" sz="2800" dirty="0">
                <a:solidFill>
                  <a:schemeClr val="tx1"/>
                </a:solidFill>
              </a:rPr>
              <a:t>προοδεύσετε στη μάθησή σας. </a:t>
            </a:r>
            <a:r>
              <a:rPr lang="el-GR" sz="2800" dirty="0" smtClean="0">
                <a:solidFill>
                  <a:schemeClr val="tx1"/>
                </a:solidFill>
              </a:rPr>
              <a:t> Θέλουν  </a:t>
            </a:r>
            <a:r>
              <a:rPr lang="el-GR" sz="2800" dirty="0">
                <a:solidFill>
                  <a:schemeClr val="tx1"/>
                </a:solidFill>
              </a:rPr>
              <a:t>να ακούτε προσεχτικά στο μάθημα ώστε να καταλαβαίνετε όσο το δυνατό </a:t>
            </a:r>
            <a:r>
              <a:rPr lang="el-GR" sz="2800" dirty="0" smtClean="0">
                <a:solidFill>
                  <a:schemeClr val="tx1"/>
                </a:solidFill>
              </a:rPr>
              <a:t>περισσότερα</a:t>
            </a:r>
            <a:endParaRPr lang="el-GR" sz="28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el-GR" sz="2800" dirty="0" smtClean="0">
                <a:solidFill>
                  <a:schemeClr val="tx1"/>
                </a:solidFill>
              </a:rPr>
              <a:t> Αυτά </a:t>
            </a:r>
            <a:r>
              <a:rPr lang="el-GR" sz="2800" dirty="0">
                <a:solidFill>
                  <a:schemeClr val="tx1"/>
                </a:solidFill>
              </a:rPr>
              <a:t>που σας  λένε οι δάσκαλοι και συμμαθητές σας στην τάξη </a:t>
            </a:r>
            <a:r>
              <a:rPr lang="el-GR" sz="2800" dirty="0" smtClean="0">
                <a:solidFill>
                  <a:schemeClr val="tx1"/>
                </a:solidFill>
              </a:rPr>
              <a:t>καλό είναι να τα ακούτε προσεκτικά και </a:t>
            </a:r>
            <a:r>
              <a:rPr lang="el-GR" sz="2800" dirty="0">
                <a:solidFill>
                  <a:schemeClr val="tx1"/>
                </a:solidFill>
              </a:rPr>
              <a:t>να συμμετέχετε στην μάθηση, ζητώντας ενεργή συμμετοχή, σηκώνοντας το χέρι </a:t>
            </a:r>
            <a:r>
              <a:rPr lang="el-GR" sz="2800" dirty="0" smtClean="0">
                <a:solidFill>
                  <a:schemeClr val="tx1"/>
                </a:solidFill>
              </a:rPr>
              <a:t>σας.</a:t>
            </a:r>
            <a:endParaRPr lang="el-GR" sz="2800" dirty="0">
              <a:solidFill>
                <a:schemeClr val="tx1"/>
              </a:solidFill>
            </a:endParaRPr>
          </a:p>
          <a:p>
            <a:endParaRPr lang="el-GR" sz="2800" dirty="0">
              <a:solidFill>
                <a:srgbClr val="7030A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B7ECC28-6875-EB47-A280-76ED9B32ACD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949280"/>
            <a:ext cx="7776864" cy="7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2">
            <a:extLst>
              <a:ext uri="{FF2B5EF4-FFF2-40B4-BE49-F238E27FC236}">
                <a16:creationId xmlns:a16="http://schemas.microsoft.com/office/drawing/2014/main" xmlns="" id="{89BD8AF5-FF63-9E42-99DE-20F6E52964E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44" y="260648"/>
            <a:ext cx="790555" cy="7200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351</Words>
  <Application>Microsoft Office PowerPoint</Application>
  <PresentationFormat>Προβολή στην οθόνη (4:3)</PresentationFormat>
  <Paragraphs>54</Paragraphs>
  <Slides>10</Slides>
  <Notes>10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Θέμα του Office</vt:lpstr>
      <vt:lpstr>Σχολικό Σύστημα Προώθησης Θετικών Συμπεριφορών 2ο ΔΗΜΟΤΙΚΟ ΑΓΙΟΥ ΑΘΑΝΑΣΙΟΥ</vt:lpstr>
      <vt:lpstr>Σχολικό Σύστημα Προώθησης Θετικών Συμπεριφορών 2ο ΔΗΜΟΤΙΚΟ ΑΓΙΟΥ ΑΘΑΝΑΣΙΟΥ</vt:lpstr>
      <vt:lpstr>Σχολικό Σύστημα Προώθησης Θετικών Συμπεριφορών 2ο ΔΗΜΟΤΙΚΟ ΑΓΙΟΥ ΑΘΑΝΑΣΙΟΥ</vt:lpstr>
      <vt:lpstr>Σχολικό Σύστημα Προώθησης Θετικών Συμπεριφορών 2ο ΔΗΜΟΤΙΚΟ ΑΓΙΟΥ ΑΘΑΝΑΣΙΟΥ</vt:lpstr>
      <vt:lpstr>Σχολικό Σύστημα Προώθησης Θετικών Συμπεριφορών 2ο ΔΗΜΟΤΙΚΟ ΑΓΙΟΥ ΑΘΑΝΑΣΙΟΥ</vt:lpstr>
      <vt:lpstr>Σχολικό Σύστημα Προώθησης Θετικών Συμπεριφορών 2ο ΔΗΜΟΤΙΚΟ ΑΓΙΟΥ ΑΘΑΝΑΣΙΟΥ</vt:lpstr>
      <vt:lpstr>Σχολικό Σύστημα Προώθησης Θετικών Συμπεριφορών 2ο ΔΗΜΟΤΙΚΟ ΑΓΙΟΥ ΑΘΑΝΑΣΙΟΥ</vt:lpstr>
      <vt:lpstr>Σχολικό Σύστημα Προώθησης Θετικών Συμπεριφορών 2ο ΔΗΜΟΤΙΚΟ ΑΓΙΟΥ ΑΘΑΝΑΣΙΟΥ</vt:lpstr>
      <vt:lpstr>Σχολικό Σύστημα Προώθησης Θετικών Συμπεριφορών 2ο ΔΗΜΟΤΙΚΟ ΑΓΙΟΥ ΑΘΑΝΑΣΙΟΥ</vt:lpstr>
      <vt:lpstr>Σχολικό Σύστημα Προώθησης Θετικών Συμπεριφορών 2ο ΔΗΜΟΤΙΚΟ ΑΓΙΟΥ ΑΘΑΝΑΣΙΟΥ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35</cp:revision>
  <dcterms:created xsi:type="dcterms:W3CDTF">2021-02-19T07:58:08Z</dcterms:created>
  <dcterms:modified xsi:type="dcterms:W3CDTF">2021-07-16T09:55:42Z</dcterms:modified>
</cp:coreProperties>
</file>